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69" r:id="rId2"/>
    <p:sldId id="256" r:id="rId3"/>
    <p:sldId id="258" r:id="rId4"/>
    <p:sldId id="259" r:id="rId5"/>
    <p:sldId id="260" r:id="rId6"/>
    <p:sldId id="261" r:id="rId7"/>
    <p:sldId id="262" r:id="rId8"/>
    <p:sldId id="263" r:id="rId9"/>
    <p:sldId id="264" r:id="rId10"/>
    <p:sldId id="265" r:id="rId11"/>
    <p:sldId id="266" r:id="rId12"/>
    <p:sldId id="267" r:id="rId13"/>
    <p:sldId id="268" r:id="rId14"/>
    <p:sldId id="270"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35586A7-0935-4689-A381-CC931EE894C4}">
          <p14:sldIdLst/>
        </p14:section>
        <p14:section name="Zusammenfassungsabschnitt" id="{44AD18BF-C949-4A2E-8A14-A658302DD815}">
          <p14:sldIdLst>
            <p14:sldId id="269"/>
          </p14:sldIdLst>
        </p14:section>
        <p14:section name="Abschnitt 1" id="{D84BB399-43D2-4C5C-A3F1-9A56B931816C}">
          <p14:sldIdLst>
            <p14:sldId id="256"/>
          </p14:sldIdLst>
        </p14:section>
        <p14:section name="Abschnitt 2" id="{4FDC6AAA-63BB-47C4-B0C0-F0403C3F04FC}">
          <p14:sldIdLst>
            <p14:sldId id="258"/>
          </p14:sldIdLst>
        </p14:section>
        <p14:section name="Abschnitt 3" id="{69D9DA03-4B5C-4955-81D9-0F82788ED194}">
          <p14:sldIdLst>
            <p14:sldId id="259"/>
          </p14:sldIdLst>
        </p14:section>
        <p14:section name="Abschnitt 4" id="{4D609B28-F0C2-4ED5-BD07-CA32B4CBC994}">
          <p14:sldIdLst>
            <p14:sldId id="260"/>
          </p14:sldIdLst>
        </p14:section>
        <p14:section name="Abschnitt 5" id="{2647B10E-E0F5-4F84-8C34-72BAC043A3B9}">
          <p14:sldIdLst>
            <p14:sldId id="261"/>
          </p14:sldIdLst>
        </p14:section>
        <p14:section name="Abschnitt 6" id="{A075026B-9266-42F6-8DD1-5EAB98FD7786}">
          <p14:sldIdLst>
            <p14:sldId id="262"/>
          </p14:sldIdLst>
        </p14:section>
        <p14:section name="Abschnitt 7" id="{9CC55A44-5CD1-41FE-AE27-317701E8C4AB}">
          <p14:sldIdLst>
            <p14:sldId id="263"/>
          </p14:sldIdLst>
        </p14:section>
        <p14:section name="Abschnitt 8" id="{2BEEA42C-8FF2-42DB-B719-CD7518BDB172}">
          <p14:sldIdLst>
            <p14:sldId id="264"/>
          </p14:sldIdLst>
        </p14:section>
        <p14:section name="Abschnitt 9" id="{C538A662-AA9D-41AE-8BF1-1E3AF720D311}">
          <p14:sldIdLst>
            <p14:sldId id="265"/>
          </p14:sldIdLst>
        </p14:section>
        <p14:section name="Abschnitt 10" id="{0FCFCAAD-2D76-43BC-B25E-A5DDC89FFCA7}">
          <p14:sldIdLst>
            <p14:sldId id="266"/>
            <p14:sldId id="267"/>
            <p14:sldId id="268"/>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9" d="100"/>
          <a:sy n="119" d="100"/>
        </p:scale>
        <p:origin x="84"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BC0F1-61EC-4AEA-A685-46F8B5B4F3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414E11A-4A94-478D-894A-B06FB0498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D9375E9-EE7E-4468-98C9-487C002B5E0D}"/>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5" name="Fußzeilenplatzhalter 4">
            <a:extLst>
              <a:ext uri="{FF2B5EF4-FFF2-40B4-BE49-F238E27FC236}">
                <a16:creationId xmlns:a16="http://schemas.microsoft.com/office/drawing/2014/main" id="{FFDF8659-F3C0-4E09-9839-5D3F58E583A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4C6BD6B-064E-4C83-8C92-850375F14849}"/>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328622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64AE9-EFE6-4DCB-8923-28297BE0A14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DBFF62F-13D4-435B-AB42-3FDA8302F6E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2E70257-C6CF-4EF1-8DBC-78AE1856A598}"/>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5" name="Fußzeilenplatzhalter 4">
            <a:extLst>
              <a:ext uri="{FF2B5EF4-FFF2-40B4-BE49-F238E27FC236}">
                <a16:creationId xmlns:a16="http://schemas.microsoft.com/office/drawing/2014/main" id="{42D30316-22E4-4E02-B2F9-6C311790987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EB5A9D-C3D6-4974-837D-C9DE84E0A5FB}"/>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144572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7734597-6D98-4733-BC97-DB32FDE484A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D34264A-C88D-4064-858C-E62A6558E46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8215846-C2FE-4501-B0AF-3EA31750A81F}"/>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5" name="Fußzeilenplatzhalter 4">
            <a:extLst>
              <a:ext uri="{FF2B5EF4-FFF2-40B4-BE49-F238E27FC236}">
                <a16:creationId xmlns:a16="http://schemas.microsoft.com/office/drawing/2014/main" id="{6C52D048-3F19-465E-9BA7-7AE6936825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4C9DDA6-AD85-4C0B-9E59-B36D159D21D1}"/>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20746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82012-F0B3-4297-ADCA-5C41640AD50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D852CBB-B2D2-4312-B6CB-C95BB4A1E64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49C301-E9AD-4295-A593-D5115548CD47}"/>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5" name="Fußzeilenplatzhalter 4">
            <a:extLst>
              <a:ext uri="{FF2B5EF4-FFF2-40B4-BE49-F238E27FC236}">
                <a16:creationId xmlns:a16="http://schemas.microsoft.com/office/drawing/2014/main" id="{59B84170-4E7F-489B-A800-5B1998FCB91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56A29E4-1866-4B70-BD24-6094359A7047}"/>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53736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F0477-35E1-42D8-8532-3E8EBCFD1A6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56C410B-9D51-400A-AD77-E183A57404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BA02CC4-A444-4683-AC22-5CE6021FF7B9}"/>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5" name="Fußzeilenplatzhalter 4">
            <a:extLst>
              <a:ext uri="{FF2B5EF4-FFF2-40B4-BE49-F238E27FC236}">
                <a16:creationId xmlns:a16="http://schemas.microsoft.com/office/drawing/2014/main" id="{FD5A9AC1-DFFA-4536-943A-A0B18AA6006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25CE8E5-910C-4E51-B912-C23616C385EF}"/>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364491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93C9E-BE10-48E5-B45C-BB2D5B44D11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241AD54-A8B5-444C-B041-20F9CAA8B97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87D9E1B-2399-4D1A-99C4-DE20A50AE09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447B25F-C449-445E-95D2-360395FB9B06}"/>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6" name="Fußzeilenplatzhalter 5">
            <a:extLst>
              <a:ext uri="{FF2B5EF4-FFF2-40B4-BE49-F238E27FC236}">
                <a16:creationId xmlns:a16="http://schemas.microsoft.com/office/drawing/2014/main" id="{8976F900-B795-4A60-9FB8-EAA8F7A11C3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A92FAE-5BA7-4AEA-B44C-FB0FD95C510B}"/>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349716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4A4B3-08C4-4417-9EAF-B087F329715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75E3600-6CD0-496E-B9C2-A9B7BAC8D4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3B1D43F-DCFB-4E5B-839E-D161FDD1BA2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14F37A3-3EF9-4905-A023-1DF10C3CA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6FE823B-0515-4743-8BDC-3728B7BBE66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1D6F486-3E45-49A5-A4BC-0D0A990739F7}"/>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8" name="Fußzeilenplatzhalter 7">
            <a:extLst>
              <a:ext uri="{FF2B5EF4-FFF2-40B4-BE49-F238E27FC236}">
                <a16:creationId xmlns:a16="http://schemas.microsoft.com/office/drawing/2014/main" id="{51A04A0D-8FCF-41E4-889F-4113DCE4E80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C325D8D-FE26-4793-95B7-56309E85A1B5}"/>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592155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69204-A53B-4CAA-B270-2AEE780E904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3900353-10E1-4095-8776-5919D1C32AEF}"/>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4" name="Fußzeilenplatzhalter 3">
            <a:extLst>
              <a:ext uri="{FF2B5EF4-FFF2-40B4-BE49-F238E27FC236}">
                <a16:creationId xmlns:a16="http://schemas.microsoft.com/office/drawing/2014/main" id="{F13182D5-8EED-4F46-BC9B-CF3E0E75843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614602F-8E70-4BC1-9DA8-020853DE3321}"/>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3882989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FE2845-5018-4CD0-8D4D-3C60C664D7E0}"/>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3" name="Fußzeilenplatzhalter 2">
            <a:extLst>
              <a:ext uri="{FF2B5EF4-FFF2-40B4-BE49-F238E27FC236}">
                <a16:creationId xmlns:a16="http://schemas.microsoft.com/office/drawing/2014/main" id="{12FD5694-9125-4B45-9604-147FEDAA0C1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5D3554C-DB5A-4D88-9F8A-2F2D5E2F043D}"/>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97515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404AC-D2E3-4C79-A3AE-764077A1325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8FA7FB0-0645-485B-A501-E5B644C16D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8FE3F5A-2E62-443D-BA0E-874DA47A7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B8A26C-8E1F-4FD3-83CF-26986F5803C4}"/>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6" name="Fußzeilenplatzhalter 5">
            <a:extLst>
              <a:ext uri="{FF2B5EF4-FFF2-40B4-BE49-F238E27FC236}">
                <a16:creationId xmlns:a16="http://schemas.microsoft.com/office/drawing/2014/main" id="{B8A83C52-1E76-4617-89A3-126AD78CE32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F1CF53-E184-45C7-9EA4-3871D651ECAC}"/>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114705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6A575-9A79-498E-A0F8-07CA65091DB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198BC8E-865F-488F-8B34-04CF85549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650A370-A7B4-41A6-AFC7-E3EEC33E5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01FB482-48D4-4B94-974A-9F7CC6D40E00}"/>
              </a:ext>
            </a:extLst>
          </p:cNvPr>
          <p:cNvSpPr>
            <a:spLocks noGrp="1"/>
          </p:cNvSpPr>
          <p:nvPr>
            <p:ph type="dt" sz="half" idx="10"/>
          </p:nvPr>
        </p:nvSpPr>
        <p:spPr/>
        <p:txBody>
          <a:bodyPr/>
          <a:lstStyle/>
          <a:p>
            <a:fld id="{E9B79CB9-B451-4A39-97F8-2209DFFD641E}" type="datetimeFigureOut">
              <a:rPr lang="de-DE" smtClean="0"/>
              <a:t>08.07.2025</a:t>
            </a:fld>
            <a:endParaRPr lang="de-DE"/>
          </a:p>
        </p:txBody>
      </p:sp>
      <p:sp>
        <p:nvSpPr>
          <p:cNvPr id="6" name="Fußzeilenplatzhalter 5">
            <a:extLst>
              <a:ext uri="{FF2B5EF4-FFF2-40B4-BE49-F238E27FC236}">
                <a16:creationId xmlns:a16="http://schemas.microsoft.com/office/drawing/2014/main" id="{F7232603-0A06-41C5-8D64-15F8DC23A80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97AEC7D-2C09-4798-A5B3-BB02D8B127C5}"/>
              </a:ext>
            </a:extLst>
          </p:cNvPr>
          <p:cNvSpPr>
            <a:spLocks noGrp="1"/>
          </p:cNvSpPr>
          <p:nvPr>
            <p:ph type="sldNum" sz="quarter" idx="12"/>
          </p:nvPr>
        </p:nvSpPr>
        <p:spPr/>
        <p:txBody>
          <a:bodyPr/>
          <a:lstStyle/>
          <a:p>
            <a:fld id="{D6E307C3-C244-4E38-8A5E-D774F60F6608}" type="slidenum">
              <a:rPr lang="de-DE" smtClean="0"/>
              <a:t>‹Nr.›</a:t>
            </a:fld>
            <a:endParaRPr lang="de-DE"/>
          </a:p>
        </p:txBody>
      </p:sp>
    </p:spTree>
    <p:extLst>
      <p:ext uri="{BB962C8B-B14F-4D97-AF65-F5344CB8AC3E}">
        <p14:creationId xmlns:p14="http://schemas.microsoft.com/office/powerpoint/2010/main" val="298898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2976DFC-0EA5-45A1-BCD6-E365A9E1F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B44E687-9DA3-448A-8BC9-F9E11767D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F9FC16-272F-46D8-9689-EDE2B65A6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79CB9-B451-4A39-97F8-2209DFFD641E}" type="datetimeFigureOut">
              <a:rPr lang="de-DE" smtClean="0"/>
              <a:t>08.07.2025</a:t>
            </a:fld>
            <a:endParaRPr lang="de-DE"/>
          </a:p>
        </p:txBody>
      </p:sp>
      <p:sp>
        <p:nvSpPr>
          <p:cNvPr id="5" name="Fußzeilenplatzhalter 4">
            <a:extLst>
              <a:ext uri="{FF2B5EF4-FFF2-40B4-BE49-F238E27FC236}">
                <a16:creationId xmlns:a16="http://schemas.microsoft.com/office/drawing/2014/main" id="{86D4C5F8-2EBC-412D-8D01-35FD7545E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902FCCD-4C9D-4A98-B238-DA0FB2347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307C3-C244-4E38-8A5E-D774F60F6608}" type="slidenum">
              <a:rPr lang="de-DE" smtClean="0"/>
              <a:t>‹Nr.›</a:t>
            </a:fld>
            <a:endParaRPr lang="de-DE"/>
          </a:p>
        </p:txBody>
      </p:sp>
    </p:spTree>
    <p:extLst>
      <p:ext uri="{BB962C8B-B14F-4D97-AF65-F5344CB8AC3E}">
        <p14:creationId xmlns:p14="http://schemas.microsoft.com/office/powerpoint/2010/main" val="605456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3.xml"/><Relationship Id="rId18" Type="http://schemas.openxmlformats.org/officeDocument/2006/relationships/slide" Target="slide8.xml"/><Relationship Id="rId3" Type="http://schemas.openxmlformats.org/officeDocument/2006/relationships/image" Target="../media/image2.png"/><Relationship Id="rId21" Type="http://schemas.openxmlformats.org/officeDocument/2006/relationships/slide" Target="slide11.xml"/><Relationship Id="rId7" Type="http://schemas.openxmlformats.org/officeDocument/2006/relationships/image" Target="../media/image6.png"/><Relationship Id="rId12" Type="http://schemas.openxmlformats.org/officeDocument/2006/relationships/slide" Target="slide2.xml"/><Relationship Id="rId17" Type="http://schemas.openxmlformats.org/officeDocument/2006/relationships/slide" Target="slide7.xml"/><Relationship Id="rId25" Type="http://schemas.openxmlformats.org/officeDocument/2006/relationships/image" Target="../media/image12.jpeg"/><Relationship Id="rId2" Type="http://schemas.openxmlformats.org/officeDocument/2006/relationships/image" Target="../media/image1.png"/><Relationship Id="rId16" Type="http://schemas.openxmlformats.org/officeDocument/2006/relationships/slide" Target="slide6.xml"/><Relationship Id="rId20"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slide" Target="slide5.xml"/><Relationship Id="rId23" Type="http://schemas.openxmlformats.org/officeDocument/2006/relationships/slide" Target="slide13.xml"/><Relationship Id="rId10" Type="http://schemas.openxmlformats.org/officeDocument/2006/relationships/image" Target="../media/image9.png"/><Relationship Id="rId19" Type="http://schemas.openxmlformats.org/officeDocument/2006/relationships/slide" Target="slide9.xm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slide" Target="slide4.xml"/><Relationship Id="rId22" Type="http://schemas.openxmlformats.org/officeDocument/2006/relationships/slide" Target="slide12.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de/users/chao-ye-877244/?utm_source=link-attribution&amp;utm_medium=referral&amp;utm_campaign=image&amp;utm_content=687265"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pixabay.com/de/?utm_source=link-attribution&amp;utm_medium=referral&amp;utm_campaign=image&amp;utm_content=68726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1.xml"/><Relationship Id="rId1" Type="http://schemas.openxmlformats.org/officeDocument/2006/relationships/slideLayout" Target="../slideLayouts/slideLayout7.xml"/><Relationship Id="rId5" Type="http://schemas.openxmlformats.org/officeDocument/2006/relationships/hyperlink" Target="https://pixabay.com/de/?utm_source=link-attribution&amp;utm_medium=referral&amp;utm_campaign=image&amp;utm_content=1419263" TargetMode="External"/><Relationship Id="rId4" Type="http://schemas.openxmlformats.org/officeDocument/2006/relationships/hyperlink" Target="https://pixabay.com/de/users/maxmann-665103/?utm_source=link-attribution&amp;utm_medium=referral&amp;utm_campaign=image&amp;utm_content=14192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slide" Target="slide1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hyperlink" Target="http://www.ebfr.de/ehrenamt" TargetMode="External"/><Relationship Id="rId2" Type="http://schemas.openxmlformats.org/officeDocument/2006/relationships/hyperlink" Target="mailto:andrea.weisser@ordinariat-freiburg.de" TargetMode="Externa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de/users/geralt-9301/?utm_source=link-attribution&amp;utm_medium=referral&amp;utm_campaign=image&amp;utm_content=76737"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s://pixabay.com/de/?utm_source=link-attribution&amp;utm_medium=referral&amp;utm_campaign=image&amp;utm_content=76737"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de/@kaibaron?utm_content=creditCopyText&amp;utm_medium=referral&amp;utm_source=unsplash"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unsplash.com/de/fotos/ein-blumenfeld-tqDfXtoBTP8?utm_content=creditCopyText&amp;utm_medium=referral&amp;utm_source=unsplash"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unsplash.com/de/@olivia_hibbins?utm_content=creditCopyText&amp;utm_medium=referral&amp;utm_source=unsplash"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unsplash.com/de/fotos/eine-person-die-eine-blume-in-der-hand-halt-WfvJravHdDw?utm_content=creditCopyText&amp;utm_medium=referral&amp;utm_source=unsplash"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de/@fahrilabib?utm_content=creditCopyText&amp;utm_medium=referral&amp;utm_source=unsplash"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s://unsplash.com/de/fotos/mann-in-beigefarbener-jacke-lachelt-wahrend-er-eine-brille-tragt-ZhBGD4vykCU?utm_content=creditCopyText&amp;utm_medium=referral&amp;utm_source=unsplash"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de/@sharonmccutcheon?utm_content=creditCopyText&amp;utm_medium=referral&amp;utm_source=unsplash"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unsplash.com/de/fotos/mehrfarbige-handfarbe-TZZwC_xsClY?utm_content=creditCopyText&amp;utm_medium=referral&amp;utm_source=unsplash"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de/users/f1digitals-1568321/?utm_source=link-attribution&amp;utm_medium=referral&amp;utm_campaign=image&amp;utm_content=7702566"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pixabay.com/de/?utm_source=link-attribution&amp;utm_medium=referral&amp;utm_campaign=image&amp;utm_content=770256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de/users/anemone123-2637160/?utm_source=link-attribution&amp;utm_medium=referral&amp;utm_campaign=image&amp;utm_content=2163237"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pixabay.com/de/?utm_source=link-attribution&amp;utm_medium=referral&amp;utm_campaign=image&amp;utm_content=216323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CA5B7-D370-49CF-BDF5-3222F2BF24FF}"/>
              </a:ext>
            </a:extLst>
          </p:cNvPr>
          <p:cNvSpPr>
            <a:spLocks noGrp="1"/>
          </p:cNvSpPr>
          <p:nvPr>
            <p:ph type="title"/>
          </p:nvPr>
        </p:nvSpPr>
        <p:spPr>
          <a:xfrm>
            <a:off x="290512" y="704951"/>
            <a:ext cx="10971045" cy="1325563"/>
          </a:xfrm>
        </p:spPr>
        <p:txBody>
          <a:bodyPr>
            <a:noAutofit/>
          </a:bodyPr>
          <a:lstStyle/>
          <a:p>
            <a:pPr>
              <a:lnSpc>
                <a:spcPct val="107000"/>
              </a:lnSpc>
              <a:spcBef>
                <a:spcPts val="1800"/>
              </a:spcBef>
              <a:spcAft>
                <a:spcPts val="600"/>
              </a:spcAft>
            </a:pPr>
            <a:r>
              <a:rPr lang="de-DE" sz="2400" b="1" kern="0" dirty="0">
                <a:effectLst/>
                <a:latin typeface="Calibri" panose="020F0502020204030204" pitchFamily="34" charset="0"/>
                <a:ea typeface="Calibri" panose="020F0502020204030204" pitchFamily="34" charset="0"/>
                <a:cs typeface="Times New Roman" panose="02020603050405020304" pitchFamily="18" charset="0"/>
              </a:rPr>
              <a:t>Lernbaustein </a:t>
            </a:r>
            <a:br>
              <a:rPr lang="de-DE" sz="2400" b="1" kern="0" dirty="0">
                <a:effectLst/>
                <a:latin typeface="Calibri" panose="020F0502020204030204" pitchFamily="34" charset="0"/>
                <a:ea typeface="Calibri" panose="020F0502020204030204" pitchFamily="34" charset="0"/>
                <a:cs typeface="Times New Roman" panose="02020603050405020304" pitchFamily="18" charset="0"/>
              </a:rPr>
            </a:br>
            <a:r>
              <a:rPr lang="de-DE" sz="2400" i="1" kern="0" dirty="0">
                <a:effectLst/>
                <a:latin typeface="Calibri" panose="020F0502020204030204" pitchFamily="34" charset="0"/>
                <a:ea typeface="Calibri" panose="020F0502020204030204" pitchFamily="34" charset="0"/>
                <a:cs typeface="Times New Roman" panose="02020603050405020304" pitchFamily="18" charset="0"/>
              </a:rPr>
              <a:t>Engagierte anerkennen</a:t>
            </a:r>
            <a:br>
              <a:rPr lang="de-DE" sz="1800" b="1" kern="0" dirty="0">
                <a:effectLst/>
                <a:latin typeface="Calibri" panose="020F0502020204030204" pitchFamily="34" charset="0"/>
                <a:ea typeface="Calibri" panose="020F0502020204030204" pitchFamily="34" charset="0"/>
                <a:cs typeface="Times New Roman" panose="02020603050405020304" pitchFamily="18" charset="0"/>
              </a:rPr>
            </a:br>
            <a:br>
              <a:rPr lang="de-DE" sz="1400" b="1" kern="0" dirty="0">
                <a:latin typeface="Calibri" panose="020F0502020204030204" pitchFamily="34" charset="0"/>
                <a:ea typeface="Calibri" panose="020F0502020204030204" pitchFamily="34" charset="0"/>
                <a:cs typeface="Times New Roman" panose="02020603050405020304" pitchFamily="18" charset="0"/>
              </a:rPr>
            </a:br>
            <a:r>
              <a:rPr lang="de-DE" sz="1400" kern="0" dirty="0">
                <a:effectLst/>
                <a:latin typeface="Calibri" panose="020F0502020204030204" pitchFamily="34" charset="0"/>
                <a:ea typeface="Calibri" panose="020F0502020204030204" pitchFamily="34" charset="0"/>
                <a:cs typeface="Times New Roman" panose="02020603050405020304" pitchFamily="18" charset="0"/>
              </a:rPr>
              <a:t>Jeder Mensch braucht Anerkennung, indem, was er oder sie tut und wie er oder sie ist. Also nicht nur Ehrenamtliche brauchen Anerkennung. </a:t>
            </a:r>
            <a:br>
              <a:rPr lang="de-DE" sz="1400" kern="0" dirty="0">
                <a:effectLst/>
                <a:latin typeface="Calibri" panose="020F0502020204030204" pitchFamily="34" charset="0"/>
                <a:ea typeface="Calibri" panose="020F0502020204030204" pitchFamily="34" charset="0"/>
                <a:cs typeface="Times New Roman" panose="02020603050405020304" pitchFamily="18" charset="0"/>
              </a:rPr>
            </a:br>
            <a:r>
              <a:rPr lang="de-DE" sz="1400" kern="0" dirty="0">
                <a:effectLst/>
                <a:latin typeface="Calibri" panose="020F0502020204030204" pitchFamily="34" charset="0"/>
                <a:ea typeface="Calibri" panose="020F0502020204030204" pitchFamily="34" charset="0"/>
                <a:cs typeface="Times New Roman" panose="02020603050405020304" pitchFamily="18" charset="0"/>
              </a:rPr>
              <a:t>Bei der Anerkennung geht es vor allem darum, gesehen zu werden, eine Rückmeldung zu sich und dem Engagement zu bekommen und als Mensch angenommen zu werden.</a:t>
            </a:r>
            <a:br>
              <a:rPr lang="de-DE" sz="1400" kern="0" dirty="0">
                <a:effectLst/>
                <a:latin typeface="Calibri" panose="020F0502020204030204" pitchFamily="34" charset="0"/>
                <a:ea typeface="Calibri" panose="020F0502020204030204" pitchFamily="34" charset="0"/>
                <a:cs typeface="Times New Roman" panose="02020603050405020304" pitchFamily="18" charset="0"/>
              </a:rPr>
            </a:br>
            <a:br>
              <a:rPr lang="de-DE" sz="1400" dirty="0">
                <a:effectLst/>
                <a:latin typeface="Calibri" panose="020F0502020204030204" pitchFamily="34" charset="0"/>
                <a:ea typeface="Calibri" panose="020F0502020204030204" pitchFamily="34" charset="0"/>
                <a:cs typeface="Times New Roman" panose="02020603050405020304" pitchFamily="18" charset="0"/>
              </a:rPr>
            </a:br>
            <a:endParaRPr lang="de-DE" sz="1400" dirty="0"/>
          </a:p>
        </p:txBody>
      </p:sp>
      <mc:AlternateContent xmlns:mc="http://schemas.openxmlformats.org/markup-compatibility/2006">
        <mc:Choice xmlns:psuz="http://schemas.microsoft.com/office/powerpoint/2016/summaryzoom" Requires="psuz">
          <p:graphicFrame>
            <p:nvGraphicFramePr>
              <p:cNvPr id="5" name="Zusammenfassungszoom 4">
                <a:extLst>
                  <a:ext uri="{FF2B5EF4-FFF2-40B4-BE49-F238E27FC236}">
                    <a16:creationId xmlns:a16="http://schemas.microsoft.com/office/drawing/2014/main" id="{1DC04741-D6FC-44AE-B729-83DF4429B689}"/>
                  </a:ext>
                </a:extLst>
              </p:cNvPr>
              <p:cNvGraphicFramePr>
                <a:graphicFrameLocks noChangeAspect="1"/>
              </p:cNvGraphicFramePr>
              <p:nvPr>
                <p:extLst>
                  <p:ext uri="{D42A27DB-BD31-4B8C-83A1-F6EECF244321}">
                    <p14:modId xmlns:p14="http://schemas.microsoft.com/office/powerpoint/2010/main" val="3027098740"/>
                  </p:ext>
                </p:extLst>
              </p:nvPr>
            </p:nvGraphicFramePr>
            <p:xfrm>
              <a:off x="640886" y="2571750"/>
              <a:ext cx="10005354" cy="4140200"/>
            </p:xfrm>
            <a:graphic>
              <a:graphicData uri="http://schemas.microsoft.com/office/powerpoint/2016/summaryzoom">
                <psuz:summaryZm>
                  <psuz:summaryZmObj sectionId="{D84BB399-43D2-4C5C-A3F1-9A56B931816C}">
                    <psuz:zmPr id="{5E07F608-9A71-4EB0-8FD4-887F0A7AAAF1}" transitionDur="1000">
                      <p166:blipFill xmlns:p166="http://schemas.microsoft.com/office/powerpoint/2016/6/main">
                        <a:blip r:embed="rId2"/>
                        <a:stretch>
                          <a:fillRect/>
                        </a:stretch>
                      </p166:blipFill>
                      <p166:spPr xmlns:p166="http://schemas.microsoft.com/office/powerpoint/2016/6/main">
                        <a:xfrm>
                          <a:off x="462261" y="124208"/>
                          <a:ext cx="2208105" cy="1242059"/>
                        </a:xfrm>
                        <a:prstGeom prst="rect">
                          <a:avLst/>
                        </a:prstGeom>
                        <a:ln w="3175">
                          <a:solidFill>
                            <a:prstClr val="ltGray"/>
                          </a:solidFill>
                        </a:ln>
                      </p166:spPr>
                    </psuz:zmPr>
                  </psuz:summaryZmObj>
                  <psuz:summaryZmObj sectionId="{4FDC6AAA-63BB-47C4-B0C0-F0403C3F04FC}">
                    <psuz:zmPr id="{D4C62E20-A7D9-4E13-B652-6B9566FBDE63}" transitionDur="1000">
                      <p166:blipFill xmlns:p166="http://schemas.microsoft.com/office/powerpoint/2016/6/main">
                        <a:blip r:embed="rId3"/>
                        <a:stretch>
                          <a:fillRect/>
                        </a:stretch>
                      </p166:blipFill>
                      <p166:spPr xmlns:p166="http://schemas.microsoft.com/office/powerpoint/2016/6/main">
                        <a:xfrm>
                          <a:off x="2753170" y="124208"/>
                          <a:ext cx="2208105" cy="1242059"/>
                        </a:xfrm>
                        <a:prstGeom prst="rect">
                          <a:avLst/>
                        </a:prstGeom>
                        <a:ln w="3175">
                          <a:solidFill>
                            <a:prstClr val="ltGray"/>
                          </a:solidFill>
                        </a:ln>
                      </p166:spPr>
                    </psuz:zmPr>
                  </psuz:summaryZmObj>
                  <psuz:summaryZmObj sectionId="{69D9DA03-4B5C-4955-81D9-0F82788ED194}">
                    <psuz:zmPr id="{674C408A-EA82-41DD-8A29-BF182EB44BC8}" transitionDur="1000">
                      <p166:blipFill xmlns:p166="http://schemas.microsoft.com/office/powerpoint/2016/6/main">
                        <a:blip r:embed="rId4"/>
                        <a:stretch>
                          <a:fillRect/>
                        </a:stretch>
                      </p166:blipFill>
                      <p166:spPr xmlns:p166="http://schemas.microsoft.com/office/powerpoint/2016/6/main">
                        <a:xfrm>
                          <a:off x="5044079" y="124208"/>
                          <a:ext cx="2208105" cy="1242059"/>
                        </a:xfrm>
                        <a:prstGeom prst="rect">
                          <a:avLst/>
                        </a:prstGeom>
                        <a:ln w="3175">
                          <a:solidFill>
                            <a:prstClr val="ltGray"/>
                          </a:solidFill>
                        </a:ln>
                      </p166:spPr>
                    </psuz:zmPr>
                  </psuz:summaryZmObj>
                  <psuz:summaryZmObj sectionId="{4D609B28-F0C2-4ED5-BD07-CA32B4CBC994}">
                    <psuz:zmPr id="{66C23012-DBE7-40B7-9D06-7B52D607AE3E}" transitionDur="1000">
                      <p166:blipFill xmlns:p166="http://schemas.microsoft.com/office/powerpoint/2016/6/main">
                        <a:blip r:embed="rId5"/>
                        <a:stretch>
                          <a:fillRect/>
                        </a:stretch>
                      </p166:blipFill>
                      <p166:spPr xmlns:p166="http://schemas.microsoft.com/office/powerpoint/2016/6/main">
                        <a:xfrm>
                          <a:off x="7334988" y="124208"/>
                          <a:ext cx="2208105" cy="1242059"/>
                        </a:xfrm>
                        <a:prstGeom prst="rect">
                          <a:avLst/>
                        </a:prstGeom>
                      </p166:spPr>
                    </psuz:zmPr>
                  </psuz:summaryZmObj>
                  <psuz:summaryZmObj sectionId="{2647B10E-E0F5-4F84-8C34-72BAC043A3B9}">
                    <psuz:zmPr id="{1EA1029C-D8B4-499F-9544-37E51053BDBA}" transitionDur="1000">
                      <p166:blipFill xmlns:p166="http://schemas.microsoft.com/office/powerpoint/2016/6/main">
                        <a:blip r:embed="rId6"/>
                        <a:stretch>
                          <a:fillRect/>
                        </a:stretch>
                      </p166:blipFill>
                      <p166:spPr xmlns:p166="http://schemas.microsoft.com/office/powerpoint/2016/6/main">
                        <a:xfrm>
                          <a:off x="462261" y="1449071"/>
                          <a:ext cx="2208105" cy="1242059"/>
                        </a:xfrm>
                        <a:prstGeom prst="rect">
                          <a:avLst/>
                        </a:prstGeom>
                        <a:ln w="3175">
                          <a:solidFill>
                            <a:prstClr val="ltGray"/>
                          </a:solidFill>
                        </a:ln>
                      </p166:spPr>
                    </psuz:zmPr>
                  </psuz:summaryZmObj>
                  <psuz:summaryZmObj sectionId="{A075026B-9266-42F6-8DD1-5EAB98FD7786}">
                    <psuz:zmPr id="{19B296F6-FD42-42FA-8120-08B0DBE76ECF}" transitionDur="1000">
                      <p166:blipFill xmlns:p166="http://schemas.microsoft.com/office/powerpoint/2016/6/main">
                        <a:blip r:embed="rId7"/>
                        <a:stretch>
                          <a:fillRect/>
                        </a:stretch>
                      </p166:blipFill>
                      <p166:spPr xmlns:p166="http://schemas.microsoft.com/office/powerpoint/2016/6/main">
                        <a:xfrm>
                          <a:off x="2753170" y="1449071"/>
                          <a:ext cx="2208105" cy="1242059"/>
                        </a:xfrm>
                        <a:prstGeom prst="rect">
                          <a:avLst/>
                        </a:prstGeom>
                        <a:ln w="3175">
                          <a:solidFill>
                            <a:prstClr val="ltGray"/>
                          </a:solidFill>
                        </a:ln>
                      </p166:spPr>
                    </psuz:zmPr>
                  </psuz:summaryZmObj>
                  <psuz:summaryZmObj sectionId="{9CC55A44-5CD1-41FE-AE27-317701E8C4AB}">
                    <psuz:zmPr id="{2791D235-8EB0-4915-9823-6C6C69F8029F}" transitionDur="1000">
                      <p166:blipFill xmlns:p166="http://schemas.microsoft.com/office/powerpoint/2016/6/main">
                        <a:blip r:embed="rId8"/>
                        <a:stretch>
                          <a:fillRect/>
                        </a:stretch>
                      </p166:blipFill>
                      <p166:spPr xmlns:p166="http://schemas.microsoft.com/office/powerpoint/2016/6/main">
                        <a:xfrm>
                          <a:off x="5044079" y="1449071"/>
                          <a:ext cx="2208105" cy="1242059"/>
                        </a:xfrm>
                        <a:prstGeom prst="rect">
                          <a:avLst/>
                        </a:prstGeom>
                        <a:ln w="3175">
                          <a:solidFill>
                            <a:prstClr val="ltGray"/>
                          </a:solidFill>
                        </a:ln>
                      </p166:spPr>
                    </psuz:zmPr>
                  </psuz:summaryZmObj>
                  <psuz:summaryZmObj sectionId="{2BEEA42C-8FF2-42DB-B719-CD7518BDB172}">
                    <psuz:zmPr id="{C4AB2CC4-CF74-4478-B3C3-A2260CC51F31}" transitionDur="1000">
                      <p166:blipFill xmlns:p166="http://schemas.microsoft.com/office/powerpoint/2016/6/main">
                        <a:blip r:embed="rId9"/>
                        <a:stretch>
                          <a:fillRect/>
                        </a:stretch>
                      </p166:blipFill>
                      <p166:spPr xmlns:p166="http://schemas.microsoft.com/office/powerpoint/2016/6/main">
                        <a:xfrm>
                          <a:off x="7334988" y="1449071"/>
                          <a:ext cx="2208105" cy="1242059"/>
                        </a:xfrm>
                        <a:prstGeom prst="rect">
                          <a:avLst/>
                        </a:prstGeom>
                        <a:ln w="3175">
                          <a:solidFill>
                            <a:prstClr val="ltGray"/>
                          </a:solidFill>
                        </a:ln>
                      </p166:spPr>
                    </psuz:zmPr>
                  </psuz:summaryZmObj>
                  <psuz:summaryZmObj sectionId="{C538A662-AA9D-41AE-8BF1-1E3AF720D311}">
                    <psuz:zmPr id="{47C8D087-9B8F-48E0-8B4C-8A9D83F1016C}" transitionDur="1000">
                      <p166:blipFill xmlns:p166="http://schemas.microsoft.com/office/powerpoint/2016/6/main">
                        <a:blip r:embed="rId10"/>
                        <a:stretch>
                          <a:fillRect/>
                        </a:stretch>
                      </p166:blipFill>
                      <p166:spPr xmlns:p166="http://schemas.microsoft.com/office/powerpoint/2016/6/main">
                        <a:xfrm>
                          <a:off x="462261" y="2773934"/>
                          <a:ext cx="2208105" cy="1242059"/>
                        </a:xfrm>
                        <a:prstGeom prst="rect">
                          <a:avLst/>
                        </a:prstGeom>
                        <a:ln w="3175">
                          <a:solidFill>
                            <a:prstClr val="ltGray"/>
                          </a:solidFill>
                        </a:ln>
                      </p166:spPr>
                    </psuz:zmPr>
                  </psuz:summaryZmObj>
                  <psuz:summaryZmObj sectionId="{0FCFCAAD-2D76-43BC-B25E-A5DDC89FFCA7}">
                    <psuz:zmPr id="{C44A4E37-12AD-44E4-9ED2-D1C5286E16D2}" transitionDur="1000">
                      <p166:blipFill xmlns:p166="http://schemas.microsoft.com/office/powerpoint/2016/6/main">
                        <a:blip r:embed="rId11"/>
                        <a:stretch>
                          <a:fillRect/>
                        </a:stretch>
                      </p166:blipFill>
                      <p166:spPr xmlns:p166="http://schemas.microsoft.com/office/powerpoint/2016/6/main">
                        <a:xfrm>
                          <a:off x="2753170" y="2773934"/>
                          <a:ext cx="2208105" cy="1242059"/>
                        </a:xfrm>
                        <a:prstGeom prst="rect">
                          <a:avLst/>
                        </a:prstGeom>
                        <a:ln w="3175">
                          <a:solidFill>
                            <a:prstClr val="ltGray"/>
                          </a:solidFill>
                        </a:ln>
                      </p166:spPr>
                    </psuz:zmPr>
                  </psuz:summaryZmObj>
                  <psuz:gridLayout/>
                </psuz:summaryZm>
              </a:graphicData>
            </a:graphic>
          </p:graphicFrame>
        </mc:Choice>
        <mc:Fallback>
          <p:grpSp>
            <p:nvGrpSpPr>
              <p:cNvPr id="5" name="Zusammenfassungszoom 4">
                <a:extLst>
                  <a:ext uri="{FF2B5EF4-FFF2-40B4-BE49-F238E27FC236}">
                    <a16:creationId xmlns:a16="http://schemas.microsoft.com/office/drawing/2014/main" id="{1DC04741-D6FC-44AE-B729-83DF4429B689}"/>
                  </a:ext>
                </a:extLst>
              </p:cNvPr>
              <p:cNvGrpSpPr>
                <a:grpSpLocks noGrp="1" noUngrp="1" noRot="1" noChangeAspect="1" noMove="1" noResize="1"/>
              </p:cNvGrpSpPr>
              <p:nvPr/>
            </p:nvGrpSpPr>
            <p:grpSpPr>
              <a:xfrm>
                <a:off x="640886" y="2571750"/>
                <a:ext cx="10005354" cy="4140200"/>
                <a:chOff x="640886" y="2571750"/>
                <a:chExt cx="10005354" cy="4140200"/>
              </a:xfrm>
            </p:grpSpPr>
            <p:pic>
              <p:nvPicPr>
                <p:cNvPr id="4" name="Grafik 4">
                  <a:hlinkClick r:id="rId12"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103147" y="2695958"/>
                  <a:ext cx="2208105" cy="1242059"/>
                </a:xfrm>
                <a:prstGeom prst="rect">
                  <a:avLst/>
                </a:prstGeom>
                <a:ln w="3175">
                  <a:solidFill>
                    <a:prstClr val="ltGray"/>
                  </a:solidFill>
                </a:ln>
              </p:spPr>
            </p:pic>
            <p:pic>
              <p:nvPicPr>
                <p:cNvPr id="6" name="Grafik 6">
                  <a:hlinkClick r:id="rId13"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394056" y="2695958"/>
                  <a:ext cx="2208105" cy="1242059"/>
                </a:xfrm>
                <a:prstGeom prst="rect">
                  <a:avLst/>
                </a:prstGeom>
                <a:ln w="3175">
                  <a:solidFill>
                    <a:prstClr val="ltGray"/>
                  </a:solidFill>
                </a:ln>
              </p:spPr>
            </p:pic>
            <p:pic>
              <p:nvPicPr>
                <p:cNvPr id="7" name="Grafik 7">
                  <a:hlinkClick r:id="rId14"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684965" y="2695958"/>
                  <a:ext cx="2208105" cy="1242059"/>
                </a:xfrm>
                <a:prstGeom prst="rect">
                  <a:avLst/>
                </a:prstGeom>
                <a:ln w="3175">
                  <a:solidFill>
                    <a:prstClr val="ltGray"/>
                  </a:solidFill>
                </a:ln>
              </p:spPr>
            </p:pic>
            <p:pic>
              <p:nvPicPr>
                <p:cNvPr id="9" name="Grafik 9">
                  <a:hlinkClick r:id="rId15"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7975874" y="2695958"/>
                  <a:ext cx="2208105" cy="1242059"/>
                </a:xfrm>
                <a:prstGeom prst="rect">
                  <a:avLst/>
                </a:prstGeom>
              </p:spPr>
            </p:pic>
            <p:pic>
              <p:nvPicPr>
                <p:cNvPr id="10" name="Grafik 10">
                  <a:hlinkClick r:id="rId16"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103147" y="4020821"/>
                  <a:ext cx="2208105" cy="1242059"/>
                </a:xfrm>
                <a:prstGeom prst="rect">
                  <a:avLst/>
                </a:prstGeom>
                <a:ln w="3175">
                  <a:solidFill>
                    <a:prstClr val="ltGray"/>
                  </a:solidFill>
                </a:ln>
              </p:spPr>
            </p:pic>
            <p:pic>
              <p:nvPicPr>
                <p:cNvPr id="11" name="Grafik 11">
                  <a:hlinkClick r:id="rId17"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3394056" y="4020821"/>
                  <a:ext cx="2208105" cy="1242059"/>
                </a:xfrm>
                <a:prstGeom prst="rect">
                  <a:avLst/>
                </a:prstGeom>
                <a:ln w="3175">
                  <a:solidFill>
                    <a:prstClr val="ltGray"/>
                  </a:solidFill>
                </a:ln>
              </p:spPr>
            </p:pic>
            <p:pic>
              <p:nvPicPr>
                <p:cNvPr id="12" name="Grafik 12">
                  <a:hlinkClick r:id="rId18"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5684965" y="4020821"/>
                  <a:ext cx="2208105" cy="1242059"/>
                </a:xfrm>
                <a:prstGeom prst="rect">
                  <a:avLst/>
                </a:prstGeom>
                <a:ln w="3175">
                  <a:solidFill>
                    <a:prstClr val="ltGray"/>
                  </a:solidFill>
                </a:ln>
              </p:spPr>
            </p:pic>
            <p:pic>
              <p:nvPicPr>
                <p:cNvPr id="13" name="Grafik 13">
                  <a:hlinkClick r:id="rId19"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7975874" y="4020821"/>
                  <a:ext cx="2208105" cy="1242059"/>
                </a:xfrm>
                <a:prstGeom prst="rect">
                  <a:avLst/>
                </a:prstGeom>
                <a:ln w="3175">
                  <a:solidFill>
                    <a:prstClr val="ltGray"/>
                  </a:solidFill>
                </a:ln>
              </p:spPr>
            </p:pic>
            <p:pic>
              <p:nvPicPr>
                <p:cNvPr id="14" name="Grafik 14">
                  <a:hlinkClick r:id="rId20"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1103147" y="5345684"/>
                  <a:ext cx="2208105" cy="1242059"/>
                </a:xfrm>
                <a:prstGeom prst="rect">
                  <a:avLst/>
                </a:prstGeom>
                <a:ln w="3175">
                  <a:solidFill>
                    <a:prstClr val="ltGray"/>
                  </a:solidFill>
                </a:ln>
              </p:spPr>
            </p:pic>
            <p:pic>
              <p:nvPicPr>
                <p:cNvPr id="15" name="Grafik 15">
                  <a:hlinkClick r:id="rId21"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3394056" y="5345684"/>
                  <a:ext cx="2208105" cy="1242059"/>
                </a:xfrm>
                <a:prstGeom prst="rect">
                  <a:avLst/>
                </a:prstGeom>
                <a:ln w="3175">
                  <a:solidFill>
                    <a:prstClr val="ltGray"/>
                  </a:solidFill>
                </a:ln>
              </p:spPr>
            </p:pic>
          </p:grpSp>
        </mc:Fallback>
      </mc:AlternateContent>
      <p:sp>
        <p:nvSpPr>
          <p:cNvPr id="19" name="Textfeld 18">
            <a:hlinkClick r:id="rId22" action="ppaction://hlinksldjump"/>
            <a:extLst>
              <a:ext uri="{FF2B5EF4-FFF2-40B4-BE49-F238E27FC236}">
                <a16:creationId xmlns:a16="http://schemas.microsoft.com/office/drawing/2014/main" id="{D2C0F1AE-6F42-47F1-9D18-3E253A8EC15A}"/>
              </a:ext>
            </a:extLst>
          </p:cNvPr>
          <p:cNvSpPr txBox="1"/>
          <p:nvPr/>
        </p:nvSpPr>
        <p:spPr>
          <a:xfrm>
            <a:off x="7219950" y="5671750"/>
            <a:ext cx="1362075" cy="276999"/>
          </a:xfrm>
          <a:prstGeom prst="rect">
            <a:avLst/>
          </a:prstGeom>
          <a:noFill/>
        </p:spPr>
        <p:txBody>
          <a:bodyPr wrap="square" rtlCol="0">
            <a:spAutoFit/>
          </a:bodyPr>
          <a:lstStyle/>
          <a:p>
            <a:r>
              <a:rPr lang="de-DE" sz="1200" b="1" dirty="0"/>
              <a:t>Übungsaufgabe</a:t>
            </a:r>
          </a:p>
        </p:txBody>
      </p:sp>
      <p:sp>
        <p:nvSpPr>
          <p:cNvPr id="20" name="Textfeld 19">
            <a:hlinkClick r:id="rId23" action="ppaction://hlinksldjump"/>
            <a:extLst>
              <a:ext uri="{FF2B5EF4-FFF2-40B4-BE49-F238E27FC236}">
                <a16:creationId xmlns:a16="http://schemas.microsoft.com/office/drawing/2014/main" id="{694B6A0D-E18B-4A4A-A15F-AF77707F0ED0}"/>
              </a:ext>
            </a:extLst>
          </p:cNvPr>
          <p:cNvSpPr txBox="1"/>
          <p:nvPr/>
        </p:nvSpPr>
        <p:spPr>
          <a:xfrm>
            <a:off x="7219950" y="6003966"/>
            <a:ext cx="2064214" cy="276999"/>
          </a:xfrm>
          <a:prstGeom prst="rect">
            <a:avLst/>
          </a:prstGeom>
          <a:noFill/>
        </p:spPr>
        <p:txBody>
          <a:bodyPr wrap="square" rtlCol="0">
            <a:spAutoFit/>
          </a:bodyPr>
          <a:lstStyle/>
          <a:p>
            <a:r>
              <a:rPr lang="de-DE" sz="1200" b="1" dirty="0"/>
              <a:t>Beispiele</a:t>
            </a:r>
          </a:p>
        </p:txBody>
      </p:sp>
      <p:sp>
        <p:nvSpPr>
          <p:cNvPr id="21" name="Interaktive Schaltfläche: Nächste(r) oder Weiter 20">
            <a:hlinkClick r:id="rId23" action="ppaction://hlinksldjump" highlightClick="1"/>
            <a:extLst>
              <a:ext uri="{FF2B5EF4-FFF2-40B4-BE49-F238E27FC236}">
                <a16:creationId xmlns:a16="http://schemas.microsoft.com/office/drawing/2014/main" id="{92868D57-95FA-49C2-8560-1E5DAFA2DD4E}"/>
              </a:ext>
            </a:extLst>
          </p:cNvPr>
          <p:cNvSpPr/>
          <p:nvPr/>
        </p:nvSpPr>
        <p:spPr>
          <a:xfrm>
            <a:off x="8390170" y="6037689"/>
            <a:ext cx="457200" cy="309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teraktive Schaltfläche: Nächste(r) oder Weiter 21">
            <a:hlinkClick r:id="rId22" action="ppaction://hlinksldjump" highlightClick="1"/>
            <a:extLst>
              <a:ext uri="{FF2B5EF4-FFF2-40B4-BE49-F238E27FC236}">
                <a16:creationId xmlns:a16="http://schemas.microsoft.com/office/drawing/2014/main" id="{F8D0EBC2-9997-4D70-ACED-DFD033730B50}"/>
              </a:ext>
            </a:extLst>
          </p:cNvPr>
          <p:cNvSpPr/>
          <p:nvPr/>
        </p:nvSpPr>
        <p:spPr>
          <a:xfrm>
            <a:off x="8390170" y="5628197"/>
            <a:ext cx="457200" cy="3090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A8D72DBE-3A2F-4509-B2F3-42171220ACC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918320" y="228745"/>
            <a:ext cx="983167" cy="759720"/>
          </a:xfrm>
          <a:prstGeom prst="rect">
            <a:avLst/>
          </a:prstGeom>
        </p:spPr>
      </p:pic>
      <p:pic>
        <p:nvPicPr>
          <p:cNvPr id="3074" name="Grafik 3" descr="be_logo">
            <a:extLst>
              <a:ext uri="{FF2B5EF4-FFF2-40B4-BE49-F238E27FC236}">
                <a16:creationId xmlns:a16="http://schemas.microsoft.com/office/drawing/2014/main" id="{5AC28BC9-F7CD-4A71-B9C9-F8F9E068E1F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50815" y="336458"/>
            <a:ext cx="149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131AE99E-6175-4E44-9D7B-7AD2519E0F8F}"/>
              </a:ext>
            </a:extLst>
          </p:cNvPr>
          <p:cNvSpPr txBox="1"/>
          <p:nvPr/>
        </p:nvSpPr>
        <p:spPr>
          <a:xfrm>
            <a:off x="290512" y="2048432"/>
            <a:ext cx="11179592" cy="677108"/>
          </a:xfrm>
          <a:prstGeom prst="rect">
            <a:avLst/>
          </a:prstGeom>
          <a:noFill/>
        </p:spPr>
        <p:txBody>
          <a:bodyPr wrap="square" rtlCol="0">
            <a:spAutoFit/>
          </a:bodyPr>
          <a:lstStyle/>
          <a:p>
            <a:r>
              <a:rPr lang="de-DE" sz="1400" kern="0" dirty="0">
                <a:latin typeface="Calibri" panose="020F0502020204030204" pitchFamily="34" charset="0"/>
                <a:ea typeface="Calibri" panose="020F0502020204030204" pitchFamily="34" charset="0"/>
                <a:cs typeface="Times New Roman" panose="02020603050405020304" pitchFamily="18" charset="0"/>
              </a:rPr>
              <a:t>Ziel dieses Lernbausteins ist es, sich über wichtige Grundsätze zur Anerkennung bewusst zu werden und gute Beispiele für Formen der Anerkennung aus der Praxis zu finden sowie die eigenen Anerkennungsformen zu analysieren bzw. zu reflektieren. </a:t>
            </a:r>
            <a:br>
              <a:rPr lang="de-DE" sz="1400" kern="0" dirty="0">
                <a:latin typeface="Calibri" panose="020F0502020204030204" pitchFamily="34" charset="0"/>
                <a:ea typeface="Calibri" panose="020F0502020204030204" pitchFamily="34" charset="0"/>
                <a:cs typeface="Times New Roman" panose="02020603050405020304" pitchFamily="18" charset="0"/>
              </a:rPr>
            </a:br>
            <a:endParaRPr lang="de-DE" sz="1000" dirty="0"/>
          </a:p>
        </p:txBody>
      </p:sp>
      <p:sp>
        <p:nvSpPr>
          <p:cNvPr id="16" name="Textfeld 15">
            <a:extLst>
              <a:ext uri="{FF2B5EF4-FFF2-40B4-BE49-F238E27FC236}">
                <a16:creationId xmlns:a16="http://schemas.microsoft.com/office/drawing/2014/main" id="{C59B9A48-2545-4CA8-9710-38FBD1FA9E11}"/>
              </a:ext>
            </a:extLst>
          </p:cNvPr>
          <p:cNvSpPr txBox="1"/>
          <p:nvPr/>
        </p:nvSpPr>
        <p:spPr>
          <a:xfrm>
            <a:off x="290512" y="2817971"/>
            <a:ext cx="832435" cy="861774"/>
          </a:xfrm>
          <a:prstGeom prst="rect">
            <a:avLst/>
          </a:prstGeom>
          <a:noFill/>
        </p:spPr>
        <p:txBody>
          <a:bodyPr wrap="square" rtlCol="0">
            <a:spAutoFit/>
          </a:bodyPr>
          <a:lstStyle/>
          <a:p>
            <a:r>
              <a:rPr lang="de-DE" sz="1000" dirty="0">
                <a:effectLst/>
                <a:latin typeface="Calibri" panose="020F0502020204030204" pitchFamily="34" charset="0"/>
                <a:ea typeface="Calibri" panose="020F0502020204030204" pitchFamily="34" charset="0"/>
                <a:cs typeface="Times New Roman" panose="02020603050405020304" pitchFamily="18" charset="0"/>
              </a:rPr>
              <a:t>Mit einem </a:t>
            </a:r>
            <a:r>
              <a:rPr lang="de-DE" sz="1000" b="1" dirty="0">
                <a:effectLst/>
                <a:latin typeface="Calibri" panose="020F0502020204030204" pitchFamily="34" charset="0"/>
                <a:ea typeface="Calibri" panose="020F0502020204030204" pitchFamily="34" charset="0"/>
                <a:cs typeface="Times New Roman" panose="02020603050405020304" pitchFamily="18" charset="0"/>
              </a:rPr>
              <a:t>Klick</a:t>
            </a:r>
            <a:r>
              <a:rPr lang="de-DE" sz="1000" dirty="0">
                <a:effectLst/>
                <a:latin typeface="Calibri" panose="020F0502020204030204" pitchFamily="34" charset="0"/>
                <a:ea typeface="Calibri" panose="020F0502020204030204" pitchFamily="34" charset="0"/>
                <a:cs typeface="Times New Roman" panose="02020603050405020304" pitchFamily="18" charset="0"/>
              </a:rPr>
              <a:t> auf die Rechtecke erfahren Sie mehr.</a:t>
            </a:r>
            <a:endParaRPr lang="de-DE" sz="1000" dirty="0"/>
          </a:p>
        </p:txBody>
      </p:sp>
    </p:spTree>
    <p:extLst>
      <p:ext uri="{BB962C8B-B14F-4D97-AF65-F5344CB8AC3E}">
        <p14:creationId xmlns:p14="http://schemas.microsoft.com/office/powerpoint/2010/main" val="151517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25F9C0-F990-4EC6-A2F3-A425D7DE243B}"/>
              </a:ext>
            </a:extLst>
          </p:cNvPr>
          <p:cNvPicPr>
            <a:picLocks noChangeAspect="1"/>
          </p:cNvPicPr>
          <p:nvPr/>
        </p:nvPicPr>
        <p:blipFill rotWithShape="1">
          <a:blip r:embed="rId2">
            <a:alphaModFix amt="50000"/>
          </a:blip>
          <a:srcRect r="781"/>
          <a:stretch/>
        </p:blipFill>
        <p:spPr>
          <a:xfrm>
            <a:off x="0" y="0"/>
            <a:ext cx="12192000" cy="6858000"/>
          </a:xfrm>
          <a:prstGeom prst="rect">
            <a:avLst/>
          </a:prstGeom>
        </p:spPr>
      </p:pic>
      <p:sp>
        <p:nvSpPr>
          <p:cNvPr id="3" name="Textfeld 2">
            <a:extLst>
              <a:ext uri="{FF2B5EF4-FFF2-40B4-BE49-F238E27FC236}">
                <a16:creationId xmlns:a16="http://schemas.microsoft.com/office/drawing/2014/main" id="{5B5D3805-A8F1-481C-8F7C-7F493E182A5B}"/>
              </a:ext>
            </a:extLst>
          </p:cNvPr>
          <p:cNvSpPr txBox="1"/>
          <p:nvPr/>
        </p:nvSpPr>
        <p:spPr>
          <a:xfrm>
            <a:off x="0" y="5497020"/>
            <a:ext cx="11872913"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Kleinigkeiten sind oft am besten!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Es sind nicht die großen Dinge, die anerkennend auf Menschen wirken, sondern häufig sind es die Kleinigkeiten. Dass sich jemand Zeit für Sie nimmt, um Ihnen ein informatives Feedback zu geben, dass Sie wirklich als Person gesehen werden, dass jemand überhaupt Ihre Arbeit sieht und etwas dazu sagt, usw.. Das heißt, Anerkennung kostet eigentlich wenig Zeit und Geld!</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06929943-C518-4CA1-A42D-8D0923728DB5}"/>
              </a:ext>
            </a:extLst>
          </p:cNvPr>
          <p:cNvSpPr txBox="1"/>
          <p:nvPr/>
        </p:nvSpPr>
        <p:spPr>
          <a:xfrm>
            <a:off x="10982325" y="0"/>
            <a:ext cx="6096000"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err="1">
                <a:solidFill>
                  <a:srgbClr val="191B26"/>
                </a:solidFill>
                <a:effectLst/>
                <a:latin typeface="Open Sans" panose="020B0606030504020204" pitchFamily="34" charset="0"/>
                <a:hlinkClick r:id="rId3"/>
              </a:rPr>
              <a:t>chao-ye</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4"/>
              </a:rPr>
              <a:t>Pixabay</a:t>
            </a:r>
            <a:endParaRPr lang="de-DE" sz="600" dirty="0"/>
          </a:p>
        </p:txBody>
      </p:sp>
    </p:spTree>
    <p:extLst>
      <p:ext uri="{BB962C8B-B14F-4D97-AF65-F5344CB8AC3E}">
        <p14:creationId xmlns:p14="http://schemas.microsoft.com/office/powerpoint/2010/main" val="2890790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2" action="ppaction://hlinksldjump"/>
            <a:extLst>
              <a:ext uri="{FF2B5EF4-FFF2-40B4-BE49-F238E27FC236}">
                <a16:creationId xmlns:a16="http://schemas.microsoft.com/office/drawing/2014/main" id="{C9F8C8FC-9A70-447F-83D0-0DBCD81F7F75}"/>
              </a:ext>
            </a:extLst>
          </p:cNvPr>
          <p:cNvPicPr>
            <a:picLocks noChangeAspect="1"/>
          </p:cNvPicPr>
          <p:nvPr/>
        </p:nvPicPr>
        <p:blipFill>
          <a:blip r:embed="rId3">
            <a:alphaModFix amt="51000"/>
          </a:blip>
          <a:stretch>
            <a:fillRect/>
          </a:stretch>
        </p:blipFill>
        <p:spPr>
          <a:xfrm>
            <a:off x="-42862" y="-38245"/>
            <a:ext cx="12277724" cy="6934490"/>
          </a:xfrm>
          <a:prstGeom prst="rect">
            <a:avLst/>
          </a:prstGeom>
        </p:spPr>
      </p:pic>
      <p:sp>
        <p:nvSpPr>
          <p:cNvPr id="3" name="Textfeld 2">
            <a:extLst>
              <a:ext uri="{FF2B5EF4-FFF2-40B4-BE49-F238E27FC236}">
                <a16:creationId xmlns:a16="http://schemas.microsoft.com/office/drawing/2014/main" id="{5128F67E-E430-4A60-BE8C-861863825441}"/>
              </a:ext>
            </a:extLst>
          </p:cNvPr>
          <p:cNvSpPr txBox="1"/>
          <p:nvPr/>
        </p:nvSpPr>
        <p:spPr>
          <a:xfrm>
            <a:off x="0" y="5380672"/>
            <a:ext cx="11944350" cy="1477328"/>
          </a:xfrm>
          <a:prstGeom prst="rect">
            <a:avLst/>
          </a:prstGeom>
          <a:noFill/>
        </p:spPr>
        <p:txBody>
          <a:bodyPr wrap="square">
            <a:spAutoFit/>
          </a:bodyPr>
          <a:lstStyle/>
          <a:p>
            <a:r>
              <a:rPr lang="de-DE" sz="1800" b="1" dirty="0">
                <a:effectLst/>
                <a:latin typeface="Calibri" panose="020F0502020204030204" pitchFamily="34" charset="0"/>
                <a:ea typeface="Calibri" panose="020F0502020204030204" pitchFamily="34" charset="0"/>
                <a:cs typeface="Times New Roman" panose="02020603050405020304" pitchFamily="18" charset="0"/>
              </a:rPr>
              <a:t>Vergessen Sie trotzdem nicht, auch strukturelle Anerkennung zu geben, nicht „nur“ persönliche. </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Denn diese Regelmäßigkeit (z.B. das Anerkennungsfest, die persönlich unterschriebene Weihnachtskarte…) schafft auch eine Kultur der Anerkennung.</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Aber hier gilt: Die strukturellen Formen der Anerkennung müssen auch wirklich regelmäßig sein, fällt etwas aus oder wurde jemand vergessen, ist das sehr kontraproduktiv!</a:t>
            </a:r>
            <a:endParaRPr lang="de-DE" dirty="0"/>
          </a:p>
        </p:txBody>
      </p:sp>
      <p:sp>
        <p:nvSpPr>
          <p:cNvPr id="9" name="Textfeld 8">
            <a:extLst>
              <a:ext uri="{FF2B5EF4-FFF2-40B4-BE49-F238E27FC236}">
                <a16:creationId xmlns:a16="http://schemas.microsoft.com/office/drawing/2014/main" id="{7C02592B-BEE3-49BC-8EF9-B9A279AC6E84}"/>
              </a:ext>
            </a:extLst>
          </p:cNvPr>
          <p:cNvSpPr txBox="1"/>
          <p:nvPr/>
        </p:nvSpPr>
        <p:spPr>
          <a:xfrm>
            <a:off x="11059715" y="0"/>
            <a:ext cx="2055019"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a:solidFill>
                  <a:srgbClr val="191B26"/>
                </a:solidFill>
                <a:effectLst/>
                <a:latin typeface="Open Sans" panose="020B0606030504020204" pitchFamily="34" charset="0"/>
                <a:hlinkClick r:id="rId4"/>
              </a:rPr>
              <a:t>Th G</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5"/>
              </a:rPr>
              <a:t>Pixabay</a:t>
            </a:r>
            <a:endParaRPr lang="de-DE" sz="600" dirty="0"/>
          </a:p>
        </p:txBody>
      </p:sp>
    </p:spTree>
    <p:extLst>
      <p:ext uri="{BB962C8B-B14F-4D97-AF65-F5344CB8AC3E}">
        <p14:creationId xmlns:p14="http://schemas.microsoft.com/office/powerpoint/2010/main" val="12586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445A5A1-B2C2-46BB-9F41-6E5AD018C885}"/>
              </a:ext>
            </a:extLst>
          </p:cNvPr>
          <p:cNvSpPr txBox="1"/>
          <p:nvPr/>
        </p:nvSpPr>
        <p:spPr>
          <a:xfrm>
            <a:off x="304800" y="1381125"/>
            <a:ext cx="2172326" cy="461665"/>
          </a:xfrm>
          <a:prstGeom prst="rect">
            <a:avLst/>
          </a:prstGeom>
          <a:noFill/>
        </p:spPr>
        <p:txBody>
          <a:bodyPr wrap="none" rtlCol="0">
            <a:spAutoFit/>
          </a:bodyPr>
          <a:lstStyle/>
          <a:p>
            <a:r>
              <a:rPr lang="de-DE" sz="2400" b="1" dirty="0"/>
              <a:t>Übungsaufgabe</a:t>
            </a:r>
          </a:p>
        </p:txBody>
      </p:sp>
      <p:pic>
        <p:nvPicPr>
          <p:cNvPr id="8" name="Grafik 7">
            <a:extLst>
              <a:ext uri="{FF2B5EF4-FFF2-40B4-BE49-F238E27FC236}">
                <a16:creationId xmlns:a16="http://schemas.microsoft.com/office/drawing/2014/main" id="{6A9266C7-E477-449F-8310-3A05C332A0A8}"/>
              </a:ext>
            </a:extLst>
          </p:cNvPr>
          <p:cNvPicPr>
            <a:picLocks noChangeAspect="1"/>
          </p:cNvPicPr>
          <p:nvPr/>
        </p:nvPicPr>
        <p:blipFill>
          <a:blip r:embed="rId2"/>
          <a:stretch>
            <a:fillRect/>
          </a:stretch>
        </p:blipFill>
        <p:spPr>
          <a:xfrm>
            <a:off x="3176180" y="499653"/>
            <a:ext cx="5839640" cy="5858693"/>
          </a:xfrm>
          <a:prstGeom prst="rect">
            <a:avLst/>
          </a:prstGeom>
        </p:spPr>
      </p:pic>
      <p:sp>
        <p:nvSpPr>
          <p:cNvPr id="9" name="Interaktive Schaltfläche: Zur Startseite wechseln 8">
            <a:hlinkClick r:id="" action="ppaction://hlinkshowjump?jump=firstslide" highlightClick="1"/>
            <a:extLst>
              <a:ext uri="{FF2B5EF4-FFF2-40B4-BE49-F238E27FC236}">
                <a16:creationId xmlns:a16="http://schemas.microsoft.com/office/drawing/2014/main" id="{387AED1F-3FF2-435D-915B-E70CF49F044C}"/>
              </a:ext>
            </a:extLst>
          </p:cNvPr>
          <p:cNvSpPr/>
          <p:nvPr/>
        </p:nvSpPr>
        <p:spPr>
          <a:xfrm>
            <a:off x="542925" y="6153558"/>
            <a:ext cx="438150" cy="40957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1E0E82C5-D2F3-49A7-98F7-CD2025A42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4616" y="204683"/>
            <a:ext cx="983167" cy="759720"/>
          </a:xfrm>
          <a:prstGeom prst="rect">
            <a:avLst/>
          </a:prstGeom>
        </p:spPr>
      </p:pic>
      <p:pic>
        <p:nvPicPr>
          <p:cNvPr id="2050" name="Grafik 3" descr="be_logo">
            <a:extLst>
              <a:ext uri="{FF2B5EF4-FFF2-40B4-BE49-F238E27FC236}">
                <a16:creationId xmlns:a16="http://schemas.microsoft.com/office/drawing/2014/main" id="{1B02C6B9-5B26-4EAB-823C-63228DC85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505" y="294478"/>
            <a:ext cx="149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teraktive Schaltfläche: Nächste(r) oder Weiter 6">
            <a:hlinkClick r:id="rId5" action="ppaction://hlinksldjump"/>
            <a:extLst>
              <a:ext uri="{FF2B5EF4-FFF2-40B4-BE49-F238E27FC236}">
                <a16:creationId xmlns:a16="http://schemas.microsoft.com/office/drawing/2014/main" id="{D805024B-B801-41D7-94DE-AD638D05CEAE}"/>
              </a:ext>
            </a:extLst>
          </p:cNvPr>
          <p:cNvSpPr/>
          <p:nvPr/>
        </p:nvSpPr>
        <p:spPr>
          <a:xfrm>
            <a:off x="1340146" y="6219845"/>
            <a:ext cx="457200" cy="309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183A2CF7-D9CD-4CE8-8F87-1AEB76217B38}"/>
              </a:ext>
            </a:extLst>
          </p:cNvPr>
          <p:cNvSpPr txBox="1"/>
          <p:nvPr/>
        </p:nvSpPr>
        <p:spPr>
          <a:xfrm>
            <a:off x="429874" y="4908884"/>
            <a:ext cx="2277743" cy="1015663"/>
          </a:xfrm>
          <a:prstGeom prst="rect">
            <a:avLst/>
          </a:prstGeom>
          <a:noFill/>
        </p:spPr>
        <p:txBody>
          <a:bodyPr wrap="square" rtlCol="0">
            <a:spAutoFit/>
          </a:bodyPr>
          <a:lstStyle/>
          <a:p>
            <a:r>
              <a:rPr lang="de-DE" sz="1200" dirty="0"/>
              <a:t>Diese Liste finden Sie im Materialbereich unter Elemente der </a:t>
            </a:r>
            <a:r>
              <a:rPr lang="de-DE" sz="1200" dirty="0" err="1"/>
              <a:t>Engagementförderung</a:t>
            </a:r>
            <a:r>
              <a:rPr lang="de-DE" sz="1200" dirty="0"/>
              <a:t> – Anerkennung und Wertschätzung zum Download</a:t>
            </a:r>
          </a:p>
        </p:txBody>
      </p:sp>
    </p:spTree>
    <p:extLst>
      <p:ext uri="{BB962C8B-B14F-4D97-AF65-F5344CB8AC3E}">
        <p14:creationId xmlns:p14="http://schemas.microsoft.com/office/powerpoint/2010/main" val="3179878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14B10AB-EF5F-41DB-A346-003723F4AF6B}"/>
              </a:ext>
            </a:extLst>
          </p:cNvPr>
          <p:cNvPicPr>
            <a:picLocks noChangeAspect="1"/>
          </p:cNvPicPr>
          <p:nvPr/>
        </p:nvPicPr>
        <p:blipFill>
          <a:blip r:embed="rId2"/>
          <a:stretch>
            <a:fillRect/>
          </a:stretch>
        </p:blipFill>
        <p:spPr>
          <a:xfrm>
            <a:off x="2004838" y="472299"/>
            <a:ext cx="5191126" cy="6132374"/>
          </a:xfrm>
          <a:prstGeom prst="rect">
            <a:avLst/>
          </a:prstGeom>
        </p:spPr>
      </p:pic>
      <p:sp>
        <p:nvSpPr>
          <p:cNvPr id="4" name="Textfeld 3">
            <a:extLst>
              <a:ext uri="{FF2B5EF4-FFF2-40B4-BE49-F238E27FC236}">
                <a16:creationId xmlns:a16="http://schemas.microsoft.com/office/drawing/2014/main" id="{753BFEF4-BD6E-4A53-AE1E-6153E468E75C}"/>
              </a:ext>
            </a:extLst>
          </p:cNvPr>
          <p:cNvSpPr txBox="1"/>
          <p:nvPr/>
        </p:nvSpPr>
        <p:spPr>
          <a:xfrm>
            <a:off x="48332" y="962025"/>
            <a:ext cx="1973178" cy="4154984"/>
          </a:xfrm>
          <a:prstGeom prst="rect">
            <a:avLst/>
          </a:prstGeom>
          <a:noFill/>
        </p:spPr>
        <p:txBody>
          <a:bodyPr wrap="square" rtlCol="0">
            <a:spAutoFit/>
          </a:bodyPr>
          <a:lstStyle/>
          <a:p>
            <a:r>
              <a:rPr lang="de-DE" sz="2400" b="1" dirty="0"/>
              <a:t>Beispiele</a:t>
            </a:r>
          </a:p>
          <a:p>
            <a:endParaRPr lang="de-DE" sz="2400" b="1" dirty="0"/>
          </a:p>
          <a:p>
            <a:r>
              <a:rPr lang="de-DE" sz="2400" i="1" dirty="0"/>
              <a:t>Baum </a:t>
            </a:r>
          </a:p>
          <a:p>
            <a:r>
              <a:rPr lang="de-DE" sz="2400" i="1" dirty="0"/>
              <a:t>der </a:t>
            </a:r>
          </a:p>
          <a:p>
            <a:r>
              <a:rPr lang="de-DE" sz="2400" i="1" dirty="0"/>
              <a:t>Anerkennung</a:t>
            </a:r>
          </a:p>
          <a:p>
            <a:endParaRPr lang="de-DE" sz="2400" dirty="0"/>
          </a:p>
          <a:p>
            <a:r>
              <a:rPr lang="de-DE" sz="1200" b="1" dirty="0"/>
              <a:t>Persönliche Erfahrungen der Anerkennung im ehrenamtlichen Engagement oder beruflichen Umfeld: </a:t>
            </a:r>
            <a:r>
              <a:rPr lang="de-DE" sz="1200" dirty="0"/>
              <a:t>rote Karte als „Frucht“ für persönliches Highlight, grüne/gelbe Karten als „Blätter“ für weitere Anerkennungserlebnisse</a:t>
            </a:r>
          </a:p>
        </p:txBody>
      </p:sp>
      <p:pic>
        <p:nvPicPr>
          <p:cNvPr id="6" name="Grafik 5">
            <a:extLst>
              <a:ext uri="{FF2B5EF4-FFF2-40B4-BE49-F238E27FC236}">
                <a16:creationId xmlns:a16="http://schemas.microsoft.com/office/drawing/2014/main" id="{AEAACF2B-33F4-4E57-97FA-D74BC84E99A2}"/>
              </a:ext>
            </a:extLst>
          </p:cNvPr>
          <p:cNvPicPr>
            <a:picLocks noChangeAspect="1"/>
          </p:cNvPicPr>
          <p:nvPr/>
        </p:nvPicPr>
        <p:blipFill>
          <a:blip r:embed="rId3"/>
          <a:stretch>
            <a:fillRect/>
          </a:stretch>
        </p:blipFill>
        <p:spPr>
          <a:xfrm>
            <a:off x="7429627" y="446131"/>
            <a:ext cx="4609973" cy="6132375"/>
          </a:xfrm>
          <a:prstGeom prst="rect">
            <a:avLst/>
          </a:prstGeom>
        </p:spPr>
      </p:pic>
      <p:sp>
        <p:nvSpPr>
          <p:cNvPr id="7" name="Interaktive Schaltfläche: Zur Startseite wechseln 6">
            <a:hlinkClick r:id="" action="ppaction://hlinkshowjump?jump=firstslide" highlightClick="1"/>
            <a:extLst>
              <a:ext uri="{FF2B5EF4-FFF2-40B4-BE49-F238E27FC236}">
                <a16:creationId xmlns:a16="http://schemas.microsoft.com/office/drawing/2014/main" id="{4FA4EB1A-A094-4FD0-9C6A-D6745E88FD77}"/>
              </a:ext>
            </a:extLst>
          </p:cNvPr>
          <p:cNvSpPr/>
          <p:nvPr/>
        </p:nvSpPr>
        <p:spPr>
          <a:xfrm>
            <a:off x="523875" y="6162675"/>
            <a:ext cx="457200" cy="41583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Interaktive Schaltfläche: Nächste(r) oder Weiter 7">
            <a:hlinkClick r:id="rId4" action="ppaction://hlinksldjump"/>
            <a:extLst>
              <a:ext uri="{FF2B5EF4-FFF2-40B4-BE49-F238E27FC236}">
                <a16:creationId xmlns:a16="http://schemas.microsoft.com/office/drawing/2014/main" id="{190B0595-4743-4EF3-90C5-121E20A7B212}"/>
              </a:ext>
            </a:extLst>
          </p:cNvPr>
          <p:cNvSpPr/>
          <p:nvPr/>
        </p:nvSpPr>
        <p:spPr>
          <a:xfrm>
            <a:off x="1340146" y="6219845"/>
            <a:ext cx="457200" cy="30998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3134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6D09EED-E998-4DE9-8405-1B4FF2176ECF}"/>
              </a:ext>
            </a:extLst>
          </p:cNvPr>
          <p:cNvSpPr txBox="1"/>
          <p:nvPr/>
        </p:nvSpPr>
        <p:spPr>
          <a:xfrm>
            <a:off x="8203237" y="6081346"/>
            <a:ext cx="5622758" cy="276999"/>
          </a:xfrm>
          <a:prstGeom prst="rect">
            <a:avLst/>
          </a:prstGeom>
          <a:noFill/>
        </p:spPr>
        <p:txBody>
          <a:bodyPr wrap="square" rtlCol="0">
            <a:spAutoFit/>
          </a:bodyPr>
          <a:lstStyle/>
          <a:p>
            <a:r>
              <a:rPr lang="de-DE" sz="1200" dirty="0"/>
              <a:t>nach einer Vorlage der beratergruppe </a:t>
            </a:r>
            <a:r>
              <a:rPr lang="de-DE" sz="1200" dirty="0" err="1"/>
              <a:t>ehrenamt</a:t>
            </a:r>
            <a:endParaRPr lang="de-DE" sz="1200" dirty="0"/>
          </a:p>
        </p:txBody>
      </p:sp>
      <p:sp>
        <p:nvSpPr>
          <p:cNvPr id="3" name="Textfeld 2">
            <a:extLst>
              <a:ext uri="{FF2B5EF4-FFF2-40B4-BE49-F238E27FC236}">
                <a16:creationId xmlns:a16="http://schemas.microsoft.com/office/drawing/2014/main" id="{52ED1216-04B7-425D-9D4E-113AB1489876}"/>
              </a:ext>
            </a:extLst>
          </p:cNvPr>
          <p:cNvSpPr txBox="1"/>
          <p:nvPr/>
        </p:nvSpPr>
        <p:spPr>
          <a:xfrm>
            <a:off x="762000" y="1241402"/>
            <a:ext cx="10651958" cy="4893647"/>
          </a:xfrm>
          <a:prstGeom prst="rect">
            <a:avLst/>
          </a:prstGeom>
          <a:noFill/>
        </p:spPr>
        <p:txBody>
          <a:bodyPr wrap="square" rtlCol="0">
            <a:spAutoFit/>
          </a:bodyPr>
          <a:lstStyle/>
          <a:p>
            <a:r>
              <a:rPr lang="de-DE" sz="2400" dirty="0"/>
              <a:t>Wir wünschen Ihnen viel Freude und Erfolg bei der Anerkennung von ehrenamtlich Engagierten.</a:t>
            </a:r>
          </a:p>
          <a:p>
            <a:endParaRPr lang="de-DE" sz="2400" dirty="0"/>
          </a:p>
          <a:p>
            <a:r>
              <a:rPr lang="de-DE" sz="2400" dirty="0"/>
              <a:t>Wenn Sie weitere Informationen oder Unterstützung benötigen, dann wenden Sie sich gerne an uns.</a:t>
            </a:r>
          </a:p>
          <a:p>
            <a:endParaRPr lang="de-DE" sz="2400" dirty="0"/>
          </a:p>
          <a:p>
            <a:r>
              <a:rPr lang="de-DE" sz="2400" dirty="0"/>
              <a:t>Ansprechperson: </a:t>
            </a:r>
          </a:p>
          <a:p>
            <a:endParaRPr lang="de-DE" dirty="0"/>
          </a:p>
          <a:p>
            <a:r>
              <a:rPr lang="de-DE" b="1" dirty="0"/>
              <a:t>Andrea Weißer</a:t>
            </a:r>
            <a:endParaRPr lang="de-DE" b="1" dirty="0">
              <a:ea typeface="ＭＳ Ｐゴシック" pitchFamily="34" charset="-128"/>
            </a:endParaRPr>
          </a:p>
          <a:p>
            <a:pPr marL="0" indent="0">
              <a:buNone/>
            </a:pPr>
            <a:r>
              <a:rPr lang="de-DE" dirty="0">
                <a:ea typeface="ＭＳ Ｐゴシック" pitchFamily="34" charset="-128"/>
              </a:rPr>
              <a:t>Referat Ehrenamt und </a:t>
            </a:r>
            <a:r>
              <a:rPr lang="de-DE" dirty="0" err="1">
                <a:ea typeface="ＭＳ Ｐゴシック" pitchFamily="34" charset="-128"/>
              </a:rPr>
              <a:t>Engagementförderung</a:t>
            </a:r>
            <a:endParaRPr lang="de-DE" dirty="0">
              <a:ea typeface="ＭＳ Ｐゴシック" pitchFamily="34" charset="-128"/>
            </a:endParaRPr>
          </a:p>
          <a:p>
            <a:pPr marL="0" indent="0">
              <a:buNone/>
            </a:pPr>
            <a:r>
              <a:rPr lang="de-DE" dirty="0">
                <a:solidFill>
                  <a:srgbClr val="000000"/>
                </a:solidFill>
                <a:ea typeface="ＭＳ Ｐゴシック" pitchFamily="34" charset="-128"/>
                <a:hlinkClick r:id="rId2"/>
              </a:rPr>
              <a:t>andrea.weisser@ordinariat-freiburg.de</a:t>
            </a:r>
            <a:endParaRPr lang="de-DE" dirty="0">
              <a:solidFill>
                <a:srgbClr val="000000"/>
              </a:solidFill>
              <a:ea typeface="ＭＳ Ｐゴシック" pitchFamily="34" charset="-128"/>
            </a:endParaRPr>
          </a:p>
          <a:p>
            <a:pPr marL="0" indent="0">
              <a:buNone/>
            </a:pPr>
            <a:endParaRPr lang="de-DE" dirty="0">
              <a:solidFill>
                <a:srgbClr val="000000"/>
              </a:solidFill>
              <a:ea typeface="ＭＳ Ｐゴシック" pitchFamily="34" charset="-128"/>
              <a:hlinkClick r:id="rId3"/>
            </a:endParaRPr>
          </a:p>
          <a:p>
            <a:pPr marL="0" indent="0">
              <a:buNone/>
            </a:pPr>
            <a:r>
              <a:rPr lang="de-DE" dirty="0">
                <a:solidFill>
                  <a:srgbClr val="000000"/>
                </a:solidFill>
                <a:ea typeface="ＭＳ Ｐゴシック" pitchFamily="34" charset="-128"/>
                <a:hlinkClick r:id="rId3"/>
              </a:rPr>
              <a:t>www.ebfr.de/ehrenamt</a:t>
            </a:r>
            <a:endParaRPr lang="de-DE" dirty="0">
              <a:solidFill>
                <a:srgbClr val="000000"/>
              </a:solidFill>
              <a:ea typeface="ＭＳ Ｐゴシック" pitchFamily="34" charset="-128"/>
            </a:endParaRPr>
          </a:p>
          <a:p>
            <a:pPr marL="0" indent="0">
              <a:buNone/>
            </a:pPr>
            <a:endParaRPr lang="de-DE" dirty="0">
              <a:solidFill>
                <a:srgbClr val="000000"/>
              </a:solidFill>
              <a:ea typeface="ＭＳ Ｐゴシック" pitchFamily="34" charset="-128"/>
            </a:endParaRPr>
          </a:p>
          <a:p>
            <a:endParaRPr lang="de-DE" dirty="0"/>
          </a:p>
        </p:txBody>
      </p:sp>
      <p:pic>
        <p:nvPicPr>
          <p:cNvPr id="4" name="Grafik 3">
            <a:extLst>
              <a:ext uri="{FF2B5EF4-FFF2-40B4-BE49-F238E27FC236}">
                <a16:creationId xmlns:a16="http://schemas.microsoft.com/office/drawing/2014/main" id="{E35FDEC9-64F3-43BB-AE2F-2E1BED69B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16" y="204683"/>
            <a:ext cx="983167" cy="759720"/>
          </a:xfrm>
          <a:prstGeom prst="rect">
            <a:avLst/>
          </a:prstGeom>
        </p:spPr>
      </p:pic>
      <p:pic>
        <p:nvPicPr>
          <p:cNvPr id="1026" name="Grafik 3" descr="be_logo">
            <a:extLst>
              <a:ext uri="{FF2B5EF4-FFF2-40B4-BE49-F238E27FC236}">
                <a16:creationId xmlns:a16="http://schemas.microsoft.com/office/drawing/2014/main" id="{D159662A-3F83-4D49-B6A8-C1735A5E1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6995" y="294478"/>
            <a:ext cx="149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teraktive Schaltfläche: Zur Startseite wechseln 5">
            <a:hlinkClick r:id="" action="ppaction://hlinkshowjump?jump=firstslide" highlightClick="1"/>
            <a:extLst>
              <a:ext uri="{FF2B5EF4-FFF2-40B4-BE49-F238E27FC236}">
                <a16:creationId xmlns:a16="http://schemas.microsoft.com/office/drawing/2014/main" id="{2B68838E-EC78-4DE6-B6D5-5C1A4D96CE74}"/>
              </a:ext>
            </a:extLst>
          </p:cNvPr>
          <p:cNvSpPr/>
          <p:nvPr/>
        </p:nvSpPr>
        <p:spPr>
          <a:xfrm>
            <a:off x="542925" y="6153558"/>
            <a:ext cx="438150" cy="40957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7EB4F58-92BF-444C-9089-A2B01222CA6E}"/>
              </a:ext>
            </a:extLst>
          </p:cNvPr>
          <p:cNvSpPr txBox="1"/>
          <p:nvPr/>
        </p:nvSpPr>
        <p:spPr>
          <a:xfrm>
            <a:off x="1353312" y="6286134"/>
            <a:ext cx="3319272" cy="276999"/>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1200" dirty="0"/>
              <a:t>Drücken Sie </a:t>
            </a:r>
            <a:r>
              <a:rPr lang="de-DE" sz="1200" dirty="0" err="1"/>
              <a:t>Esc</a:t>
            </a:r>
            <a:r>
              <a:rPr lang="de-DE" sz="1200" dirty="0"/>
              <a:t>, um die Präsentation zu beenden.</a:t>
            </a:r>
          </a:p>
        </p:txBody>
      </p:sp>
      <p:sp>
        <p:nvSpPr>
          <p:cNvPr id="8" name="Rectangle 23">
            <a:extLst>
              <a:ext uri="{FF2B5EF4-FFF2-40B4-BE49-F238E27FC236}">
                <a16:creationId xmlns:a16="http://schemas.microsoft.com/office/drawing/2014/main" id="{D32171C9-65DA-4522-9F6F-345B95193521}"/>
              </a:ext>
            </a:extLst>
          </p:cNvPr>
          <p:cNvSpPr>
            <a:spLocks noChangeArrowheads="1"/>
          </p:cNvSpPr>
          <p:nvPr/>
        </p:nvSpPr>
        <p:spPr bwMode="auto">
          <a:xfrm>
            <a:off x="8203237" y="6358345"/>
            <a:ext cx="1479550" cy="276225"/>
          </a:xfrm>
          <a:prstGeom prst="rect">
            <a:avLst/>
          </a:prstGeom>
          <a:noFill/>
          <a:ln w="9525">
            <a:noFill/>
            <a:miter lim="800000"/>
            <a:headEnd/>
            <a:tailEnd/>
          </a:ln>
        </p:spPr>
        <p:txBody>
          <a:bodyPr wrap="none" anchor="ctr">
            <a:spAutoFit/>
          </a:bodyPr>
          <a:lstStyle/>
          <a:p>
            <a:pPr eaLnBrk="1" hangingPunct="1">
              <a:defRPr/>
            </a:pPr>
            <a:r>
              <a:rPr lang="de-DE" sz="1200" dirty="0">
                <a:latin typeface="Calibri" panose="020F0502020204030204" pitchFamily="34" charset="0"/>
                <a:ea typeface="Times New Roman" pitchFamily="18" charset="0"/>
                <a:cs typeface="Arial" charset="0"/>
              </a:rPr>
              <a:t>©Reifenhäuser 2024</a:t>
            </a:r>
            <a:endParaRPr lang="de-DE" sz="1050" dirty="0">
              <a:latin typeface="Calibri" panose="020F0502020204030204" pitchFamily="34" charset="0"/>
              <a:ea typeface="Times New Roman" pitchFamily="18" charset="0"/>
              <a:cs typeface="Arial" charset="0"/>
            </a:endParaRPr>
          </a:p>
        </p:txBody>
      </p:sp>
    </p:spTree>
    <p:extLst>
      <p:ext uri="{BB962C8B-B14F-4D97-AF65-F5344CB8AC3E}">
        <p14:creationId xmlns:p14="http://schemas.microsoft.com/office/powerpoint/2010/main" val="776636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3AAD1569-6E63-48C2-876A-095AD196688C}"/>
              </a:ext>
            </a:extLst>
          </p:cNvPr>
          <p:cNvPicPr>
            <a:picLocks noChangeAspect="1"/>
          </p:cNvPicPr>
          <p:nvPr/>
        </p:nvPicPr>
        <p:blipFill>
          <a:blip r:embed="rId2">
            <a:alphaModFix amt="50000"/>
          </a:blip>
          <a:stretch>
            <a:fillRect/>
          </a:stretch>
        </p:blipFill>
        <p:spPr>
          <a:xfrm>
            <a:off x="-76200" y="0"/>
            <a:ext cx="12268199" cy="6858000"/>
          </a:xfrm>
          <a:prstGeom prst="rect">
            <a:avLst/>
          </a:prstGeom>
        </p:spPr>
      </p:pic>
      <p:sp>
        <p:nvSpPr>
          <p:cNvPr id="5" name="Textfeld 4">
            <a:extLst>
              <a:ext uri="{FF2B5EF4-FFF2-40B4-BE49-F238E27FC236}">
                <a16:creationId xmlns:a16="http://schemas.microsoft.com/office/drawing/2014/main" id="{42CF62ED-855A-42C9-8183-21631A27DB9A}"/>
              </a:ext>
            </a:extLst>
          </p:cNvPr>
          <p:cNvSpPr txBox="1"/>
          <p:nvPr/>
        </p:nvSpPr>
        <p:spPr>
          <a:xfrm>
            <a:off x="13911" y="5525757"/>
            <a:ext cx="11959014"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Vermitteln Sie Anerkennung, auch Hauptamtlichen! </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Bekommen Freiwillige keine Anerkennung, fühlen sie sich nicht geschätzt und werden bald ihre Mitarbeit kündigen. Aber dies brauchen auch Hauptamtliche, denn Anerkennung ist ein menschliches Bedürfnis. Nur so kann eine allgemeine Kultur der Anerkennung entstehen.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feld 17">
            <a:extLst>
              <a:ext uri="{FF2B5EF4-FFF2-40B4-BE49-F238E27FC236}">
                <a16:creationId xmlns:a16="http://schemas.microsoft.com/office/drawing/2014/main" id="{3C7F988B-C906-43A3-9913-BAF02E8A48B2}"/>
              </a:ext>
            </a:extLst>
          </p:cNvPr>
          <p:cNvSpPr txBox="1"/>
          <p:nvPr/>
        </p:nvSpPr>
        <p:spPr>
          <a:xfrm>
            <a:off x="10768013" y="67601"/>
            <a:ext cx="1919287"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a:solidFill>
                  <a:srgbClr val="191B26"/>
                </a:solidFill>
                <a:effectLst/>
                <a:latin typeface="Open Sans" panose="020B0606030504020204" pitchFamily="34" charset="0"/>
                <a:hlinkClick r:id="rId3"/>
              </a:rPr>
              <a:t>Gerd Altmann</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4"/>
              </a:rPr>
              <a:t>Pixabay</a:t>
            </a:r>
            <a:endParaRPr lang="de-DE" sz="600" dirty="0"/>
          </a:p>
        </p:txBody>
      </p:sp>
    </p:spTree>
    <p:extLst>
      <p:ext uri="{BB962C8B-B14F-4D97-AF65-F5344CB8AC3E}">
        <p14:creationId xmlns:p14="http://schemas.microsoft.com/office/powerpoint/2010/main" val="22752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E0B3A2B-0301-4DE7-8D94-708080E8D8C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feld 2">
            <a:extLst>
              <a:ext uri="{FF2B5EF4-FFF2-40B4-BE49-F238E27FC236}">
                <a16:creationId xmlns:a16="http://schemas.microsoft.com/office/drawing/2014/main" id="{F1AF58EC-369B-4B53-A4D3-C3405C6F2008}"/>
              </a:ext>
            </a:extLst>
          </p:cNvPr>
          <p:cNvSpPr txBox="1"/>
          <p:nvPr/>
        </p:nvSpPr>
        <p:spPr>
          <a:xfrm>
            <a:off x="73191" y="5296995"/>
            <a:ext cx="11937834" cy="1561005"/>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Vermitteln Sie Anerkennung nicht nur einmal.</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Häufig beschweren sich Freiwillige, dass sie und ihre Arbeit bei den Hauptamtlichen nicht genug Anerkennung findet. Hauptamtliche sind über diese Beschwerde oft erstaunt und können Beispiele nennen, wo sie freiwilliges Engagement gewürdigt haben. Diese Diskrepanz entsteht, weil das Gefühl anerkannt zu sein, nicht lange anhält. In der Regel reicht es nicht, einmal im Jahr ein Fest für Freiwillige zu feiern.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4773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D1E02E-EEB3-49A9-AFDB-600F7E76E9BA}"/>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3" name="Textfeld 2">
            <a:extLst>
              <a:ext uri="{FF2B5EF4-FFF2-40B4-BE49-F238E27FC236}">
                <a16:creationId xmlns:a16="http://schemas.microsoft.com/office/drawing/2014/main" id="{37F06C9C-1248-4F44-B431-ACDE38306735}"/>
              </a:ext>
            </a:extLst>
          </p:cNvPr>
          <p:cNvSpPr txBox="1"/>
          <p:nvPr/>
        </p:nvSpPr>
        <p:spPr>
          <a:xfrm>
            <a:off x="20177" y="5561441"/>
            <a:ext cx="11788442"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Anerkennung muss vielfältig sein.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Sie sollten auf unterschiedliche Weise Anerkennung vermitteln. Wir brauchen oft unterschiedliche Anerkennungs-Erlebnisse, um uns wirklich anerkannt zu fühlen. Je intensiver dieses Erlebnis ist und unsere persönlichen Vorlieben trifft, desto länger hält das Gefühl der Anerkennung an und trägt uns.</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C6BCC9B6-EC95-4926-9504-1C03854FFF0F}"/>
              </a:ext>
            </a:extLst>
          </p:cNvPr>
          <p:cNvSpPr txBox="1"/>
          <p:nvPr/>
        </p:nvSpPr>
        <p:spPr>
          <a:xfrm>
            <a:off x="11006138" y="31917"/>
            <a:ext cx="1604962" cy="184666"/>
          </a:xfrm>
          <a:prstGeom prst="rect">
            <a:avLst/>
          </a:prstGeom>
          <a:noFill/>
        </p:spPr>
        <p:txBody>
          <a:bodyPr wrap="square">
            <a:spAutoFit/>
          </a:bodyPr>
          <a:lstStyle/>
          <a:p>
            <a:r>
              <a:rPr lang="de-DE" sz="600" b="0" i="0" dirty="0">
                <a:solidFill>
                  <a:srgbClr val="000000"/>
                </a:solidFill>
                <a:effectLst/>
                <a:latin typeface="ui-sans-serif"/>
              </a:rPr>
              <a:t>Foto von </a:t>
            </a:r>
            <a:r>
              <a:rPr lang="de-DE" sz="600" b="0" i="0" dirty="0">
                <a:solidFill>
                  <a:srgbClr val="767676"/>
                </a:solidFill>
                <a:effectLst/>
                <a:latin typeface="ui-sans-serif"/>
                <a:hlinkClick r:id="rId3"/>
              </a:rPr>
              <a:t>Kai Baron</a:t>
            </a:r>
            <a:r>
              <a:rPr lang="de-DE" sz="600" b="0" i="0" dirty="0">
                <a:solidFill>
                  <a:srgbClr val="000000"/>
                </a:solidFill>
                <a:effectLst/>
                <a:latin typeface="ui-sans-serif"/>
              </a:rPr>
              <a:t> auf </a:t>
            </a:r>
            <a:r>
              <a:rPr lang="de-DE" sz="600" b="0" i="0" dirty="0" err="1">
                <a:solidFill>
                  <a:srgbClr val="767676"/>
                </a:solidFill>
                <a:effectLst/>
                <a:latin typeface="ui-sans-serif"/>
                <a:hlinkClick r:id="rId4"/>
              </a:rPr>
              <a:t>Unsplash</a:t>
            </a:r>
            <a:endParaRPr lang="de-DE" sz="600" dirty="0"/>
          </a:p>
        </p:txBody>
      </p:sp>
    </p:spTree>
    <p:extLst>
      <p:ext uri="{BB962C8B-B14F-4D97-AF65-F5344CB8AC3E}">
        <p14:creationId xmlns:p14="http://schemas.microsoft.com/office/powerpoint/2010/main" val="187771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0C42F9D-9D0C-44CF-9221-0551B8F2CAE1}"/>
              </a:ext>
            </a:extLst>
          </p:cNvPr>
          <p:cNvPicPr>
            <a:picLocks noChangeAspect="1"/>
          </p:cNvPicPr>
          <p:nvPr/>
        </p:nvPicPr>
        <p:blipFill>
          <a:blip r:embed="rId2">
            <a:alphaModFix amt="50000"/>
          </a:blip>
          <a:stretch>
            <a:fillRect/>
          </a:stretch>
        </p:blipFill>
        <p:spPr>
          <a:xfrm>
            <a:off x="-152400" y="0"/>
            <a:ext cx="12344400" cy="7857221"/>
          </a:xfrm>
          <a:prstGeom prst="rect">
            <a:avLst/>
          </a:prstGeom>
        </p:spPr>
      </p:pic>
      <p:sp>
        <p:nvSpPr>
          <p:cNvPr id="3" name="Textfeld 2">
            <a:extLst>
              <a:ext uri="{FF2B5EF4-FFF2-40B4-BE49-F238E27FC236}">
                <a16:creationId xmlns:a16="http://schemas.microsoft.com/office/drawing/2014/main" id="{34677807-0365-40C1-8D5B-FA156F294291}"/>
              </a:ext>
            </a:extLst>
          </p:cNvPr>
          <p:cNvSpPr txBox="1"/>
          <p:nvPr/>
        </p:nvSpPr>
        <p:spPr>
          <a:xfrm>
            <a:off x="0" y="5861021"/>
            <a:ext cx="11895222" cy="968278"/>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Anerkennung muss ehrlich und authentisch sein und darf nicht den Anschein geben, zu instrumentalisieren.</a:t>
            </a:r>
            <a:br>
              <a:rPr lang="de-DE" sz="1800" b="1"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Bedanken Sie sich nicht, ohne es auch so zu meinen. Instrumentalisierte Anerkennung kann als kontrollierender Einfluss erlebt werden und damit sehr kontraproduktiv sein.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feld 14">
            <a:extLst>
              <a:ext uri="{FF2B5EF4-FFF2-40B4-BE49-F238E27FC236}">
                <a16:creationId xmlns:a16="http://schemas.microsoft.com/office/drawing/2014/main" id="{C268EEA6-7936-4B27-902B-9DCAEB792A3D}"/>
              </a:ext>
            </a:extLst>
          </p:cNvPr>
          <p:cNvSpPr txBox="1"/>
          <p:nvPr/>
        </p:nvSpPr>
        <p:spPr>
          <a:xfrm>
            <a:off x="10839450" y="28701"/>
            <a:ext cx="1857375" cy="184666"/>
          </a:xfrm>
          <a:prstGeom prst="rect">
            <a:avLst/>
          </a:prstGeom>
          <a:noFill/>
        </p:spPr>
        <p:txBody>
          <a:bodyPr wrap="square">
            <a:spAutoFit/>
          </a:bodyPr>
          <a:lstStyle/>
          <a:p>
            <a:r>
              <a:rPr lang="de-DE" sz="600" b="0" i="0" dirty="0">
                <a:solidFill>
                  <a:srgbClr val="111111"/>
                </a:solidFill>
                <a:effectLst/>
                <a:latin typeface="ui-sans-serif"/>
              </a:rPr>
              <a:t>Foto von </a:t>
            </a:r>
            <a:r>
              <a:rPr lang="de-DE" sz="600" b="0" i="0" dirty="0">
                <a:solidFill>
                  <a:srgbClr val="767676"/>
                </a:solidFill>
                <a:effectLst/>
                <a:latin typeface="ui-sans-serif"/>
                <a:hlinkClick r:id="rId3"/>
              </a:rPr>
              <a:t>Olivia </a:t>
            </a:r>
            <a:r>
              <a:rPr lang="de-DE" sz="600" b="0" i="0" dirty="0" err="1">
                <a:solidFill>
                  <a:srgbClr val="767676"/>
                </a:solidFill>
                <a:effectLst/>
                <a:latin typeface="ui-sans-serif"/>
                <a:hlinkClick r:id="rId3"/>
              </a:rPr>
              <a:t>Hibbins</a:t>
            </a:r>
            <a:r>
              <a:rPr lang="de-DE" sz="600" b="0" i="0" dirty="0">
                <a:solidFill>
                  <a:srgbClr val="111111"/>
                </a:solidFill>
                <a:effectLst/>
                <a:latin typeface="ui-sans-serif"/>
              </a:rPr>
              <a:t> auf </a:t>
            </a:r>
            <a:r>
              <a:rPr lang="de-DE" sz="600" b="0" i="0" dirty="0" err="1">
                <a:solidFill>
                  <a:srgbClr val="767676"/>
                </a:solidFill>
                <a:effectLst/>
                <a:latin typeface="ui-sans-serif"/>
                <a:hlinkClick r:id="rId4"/>
              </a:rPr>
              <a:t>Unsplash</a:t>
            </a:r>
            <a:endParaRPr lang="de-DE" sz="600" dirty="0"/>
          </a:p>
        </p:txBody>
      </p:sp>
    </p:spTree>
    <p:extLst>
      <p:ext uri="{BB962C8B-B14F-4D97-AF65-F5344CB8AC3E}">
        <p14:creationId xmlns:p14="http://schemas.microsoft.com/office/powerpoint/2010/main" val="3233677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3CEC901-4C32-4DC7-B3CD-5DD18DDE861E}"/>
              </a:ext>
            </a:extLst>
          </p:cNvPr>
          <p:cNvPicPr>
            <a:picLocks noChangeAspect="1"/>
          </p:cNvPicPr>
          <p:nvPr/>
        </p:nvPicPr>
        <p:blipFill>
          <a:blip r:embed="rId2">
            <a:alphaModFix amt="49000"/>
          </a:blip>
          <a:stretch>
            <a:fillRect/>
          </a:stretch>
        </p:blipFill>
        <p:spPr>
          <a:xfrm>
            <a:off x="0" y="0"/>
            <a:ext cx="12192000" cy="6858000"/>
          </a:xfrm>
          <a:prstGeom prst="rect">
            <a:avLst/>
          </a:prstGeom>
        </p:spPr>
      </p:pic>
      <p:sp>
        <p:nvSpPr>
          <p:cNvPr id="3" name="Textfeld 2">
            <a:extLst>
              <a:ext uri="{FF2B5EF4-FFF2-40B4-BE49-F238E27FC236}">
                <a16:creationId xmlns:a16="http://schemas.microsoft.com/office/drawing/2014/main" id="{255D4145-01DF-44FA-A741-9D3D36A6901C}"/>
              </a:ext>
            </a:extLst>
          </p:cNvPr>
          <p:cNvSpPr txBox="1"/>
          <p:nvPr/>
        </p:nvSpPr>
        <p:spPr>
          <a:xfrm>
            <a:off x="104774" y="5889722"/>
            <a:ext cx="11915776" cy="968278"/>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Anerkennung soll informativ sein und sich an die Person richten und nicht nur die geleistete Arbeit hervorheben.</a:t>
            </a:r>
            <a:br>
              <a:rPr lang="de-DE" sz="1800" b="1"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Dieser kleine Unterschied ist wichtig. Wenn Freiwillige eine Aktion organisieren und Sie ausschließlich das Ereignis hervorheben, kann das Freiwillige enttäuschen. Vergessen Sie nicht die Namen der Aktiven zu erwähnen.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1">
            <a:extLst>
              <a:ext uri="{FF2B5EF4-FFF2-40B4-BE49-F238E27FC236}">
                <a16:creationId xmlns:a16="http://schemas.microsoft.com/office/drawing/2014/main" id="{E0ABCC65-292D-455B-9124-BF41A5132E4C}"/>
              </a:ext>
            </a:extLst>
          </p:cNvPr>
          <p:cNvSpPr>
            <a:spLocks noChangeArrowheads="1"/>
          </p:cNvSpPr>
          <p:nvPr/>
        </p:nvSpPr>
        <p:spPr bwMode="auto">
          <a:xfrm>
            <a:off x="10766610" y="0"/>
            <a:ext cx="142539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de-DE" altLang="de-DE" sz="600" dirty="0">
                <a:latin typeface="Arial" panose="020B0604020202020204" pitchFamily="34" charset="0"/>
              </a:rPr>
              <a:t>Foto von </a:t>
            </a:r>
            <a:r>
              <a:rPr lang="de-DE" altLang="de-DE" sz="600" dirty="0">
                <a:latin typeface="Arial" panose="020B0604020202020204" pitchFamily="34" charset="0"/>
                <a:hlinkClick r:id="rId3"/>
              </a:rPr>
              <a:t>Fakhri </a:t>
            </a:r>
            <a:r>
              <a:rPr lang="de-DE" altLang="de-DE" sz="600" dirty="0" err="1">
                <a:latin typeface="Arial" panose="020B0604020202020204" pitchFamily="34" charset="0"/>
                <a:hlinkClick r:id="rId3"/>
              </a:rPr>
              <a:t>Labib</a:t>
            </a:r>
            <a:r>
              <a:rPr lang="de-DE" altLang="de-DE" sz="600" dirty="0">
                <a:latin typeface="Arial" panose="020B0604020202020204" pitchFamily="34" charset="0"/>
              </a:rPr>
              <a:t> auf </a:t>
            </a:r>
            <a:r>
              <a:rPr lang="de-DE" altLang="de-DE" sz="600" dirty="0" err="1">
                <a:latin typeface="Arial" panose="020B0604020202020204" pitchFamily="34" charset="0"/>
                <a:hlinkClick r:id="rId4"/>
              </a:rPr>
              <a:t>Unsplash</a:t>
            </a:r>
            <a:r>
              <a:rPr lang="de-DE" altLang="de-DE" sz="600" dirty="0">
                <a:latin typeface="Arial" panose="020B0604020202020204" pitchFamily="34" charset="0"/>
              </a:rPr>
              <a:t> </a:t>
            </a:r>
          </a:p>
        </p:txBody>
      </p:sp>
    </p:spTree>
    <p:extLst>
      <p:ext uri="{BB962C8B-B14F-4D97-AF65-F5344CB8AC3E}">
        <p14:creationId xmlns:p14="http://schemas.microsoft.com/office/powerpoint/2010/main" val="2951652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02B6115-F3FA-4371-B5FE-8C8B065F765A}"/>
              </a:ext>
            </a:extLst>
          </p:cNvPr>
          <p:cNvPicPr>
            <a:picLocks noChangeAspect="1"/>
          </p:cNvPicPr>
          <p:nvPr/>
        </p:nvPicPr>
        <p:blipFill>
          <a:blip r:embed="rId2">
            <a:alphaModFix amt="51000"/>
          </a:blip>
          <a:stretch>
            <a:fillRect/>
          </a:stretch>
        </p:blipFill>
        <p:spPr>
          <a:xfrm>
            <a:off x="0" y="-286117"/>
            <a:ext cx="12192000" cy="8201392"/>
          </a:xfrm>
          <a:prstGeom prst="rect">
            <a:avLst/>
          </a:prstGeom>
        </p:spPr>
      </p:pic>
      <p:sp>
        <p:nvSpPr>
          <p:cNvPr id="5" name="Textfeld 4">
            <a:extLst>
              <a:ext uri="{FF2B5EF4-FFF2-40B4-BE49-F238E27FC236}">
                <a16:creationId xmlns:a16="http://schemas.microsoft.com/office/drawing/2014/main" id="{FF220CCD-5985-4B96-8FA9-78A2A8A05459}"/>
              </a:ext>
            </a:extLst>
          </p:cNvPr>
          <p:cNvSpPr txBox="1"/>
          <p:nvPr/>
        </p:nvSpPr>
        <p:spPr>
          <a:xfrm>
            <a:off x="66675" y="5593358"/>
            <a:ext cx="11734800"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Anerkennung sollte so persönlich und individuell wie möglich ausfallen.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Verschiedene Menschen mögen verschiedene Dinge. Eine bevorzugt eine Eintrittskarte für ein Konzert, während ein anderer sich darüber nicht unbedingt freut. Für eine individuelle Anerkennung müssen Sie die Freiwilligen kennen und ihre Bedürfnisse und Interessen in Erfahrung bringen.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06E7F8CF-9903-4F49-A75D-F8926B53FD38}"/>
              </a:ext>
            </a:extLst>
          </p:cNvPr>
          <p:cNvSpPr txBox="1"/>
          <p:nvPr/>
        </p:nvSpPr>
        <p:spPr>
          <a:xfrm>
            <a:off x="10844213" y="-968"/>
            <a:ext cx="6162674" cy="184666"/>
          </a:xfrm>
          <a:prstGeom prst="rect">
            <a:avLst/>
          </a:prstGeom>
          <a:noFill/>
        </p:spPr>
        <p:txBody>
          <a:bodyPr wrap="square">
            <a:spAutoFit/>
          </a:bodyPr>
          <a:lstStyle/>
          <a:p>
            <a:r>
              <a:rPr lang="de-DE" sz="600" b="0" i="0" dirty="0">
                <a:solidFill>
                  <a:srgbClr val="000000"/>
                </a:solidFill>
                <a:effectLst/>
                <a:latin typeface="ui-sans-serif"/>
              </a:rPr>
              <a:t>Foto von </a:t>
            </a:r>
            <a:r>
              <a:rPr lang="de-DE" sz="600" b="0" i="0" dirty="0">
                <a:solidFill>
                  <a:srgbClr val="767676"/>
                </a:solidFill>
                <a:effectLst/>
                <a:latin typeface="ui-sans-serif"/>
                <a:hlinkClick r:id="rId3"/>
              </a:rPr>
              <a:t>Alexander Grey</a:t>
            </a:r>
            <a:r>
              <a:rPr lang="de-DE" sz="600" b="0" i="0" dirty="0">
                <a:solidFill>
                  <a:srgbClr val="000000"/>
                </a:solidFill>
                <a:effectLst/>
                <a:latin typeface="ui-sans-serif"/>
              </a:rPr>
              <a:t> auf </a:t>
            </a:r>
            <a:r>
              <a:rPr lang="de-DE" sz="600" b="0" i="0" dirty="0" err="1">
                <a:solidFill>
                  <a:srgbClr val="767676"/>
                </a:solidFill>
                <a:effectLst/>
                <a:latin typeface="ui-sans-serif"/>
                <a:hlinkClick r:id="rId4"/>
              </a:rPr>
              <a:t>Unsplash</a:t>
            </a:r>
            <a:endParaRPr lang="de-DE" sz="600" dirty="0"/>
          </a:p>
        </p:txBody>
      </p:sp>
    </p:spTree>
    <p:extLst>
      <p:ext uri="{BB962C8B-B14F-4D97-AF65-F5344CB8AC3E}">
        <p14:creationId xmlns:p14="http://schemas.microsoft.com/office/powerpoint/2010/main" val="881637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C812B07-09E3-447C-8EAD-6E5738236F3F}"/>
              </a:ext>
            </a:extLst>
          </p:cNvPr>
          <p:cNvPicPr>
            <a:picLocks noChangeAspect="1"/>
          </p:cNvPicPr>
          <p:nvPr/>
        </p:nvPicPr>
        <p:blipFill>
          <a:blip r:embed="rId2">
            <a:alphaModFix amt="50000"/>
          </a:blip>
          <a:stretch>
            <a:fillRect/>
          </a:stretch>
        </p:blipFill>
        <p:spPr>
          <a:xfrm>
            <a:off x="1" y="0"/>
            <a:ext cx="12192000" cy="6858000"/>
          </a:xfrm>
          <a:prstGeom prst="rect">
            <a:avLst/>
          </a:prstGeom>
          <a:effectLst>
            <a:softEdge rad="0"/>
          </a:effectLst>
        </p:spPr>
      </p:pic>
      <p:sp>
        <p:nvSpPr>
          <p:cNvPr id="3" name="Textfeld 2">
            <a:extLst>
              <a:ext uri="{FF2B5EF4-FFF2-40B4-BE49-F238E27FC236}">
                <a16:creationId xmlns:a16="http://schemas.microsoft.com/office/drawing/2014/main" id="{7EACD17E-912E-4255-80C9-39BA16D84BAA}"/>
              </a:ext>
            </a:extLst>
          </p:cNvPr>
          <p:cNvSpPr txBox="1"/>
          <p:nvPr/>
        </p:nvSpPr>
        <p:spPr>
          <a:xfrm>
            <a:off x="0" y="5593358"/>
            <a:ext cx="11896725" cy="1264642"/>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Verknüpfen Sie die Werte der Freiwilligen mit Ihrer Anerkennung.</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Stellen Sie das Anliegen der Freiwilligen, d.h. die persönlich bedeutsame Sache, für die sie sich einsetzen, ins Zentrum jeder Anerkennungskultur. Wenn sich z.B. jemand engagiert, um Dinge zu verändern, wird derjenige stolz darauf sein, wenn diese Veränderung eintritt und Sie dies positiv erwähnen.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46063FAE-4021-42EA-A360-76D8521B6B2A}"/>
              </a:ext>
            </a:extLst>
          </p:cNvPr>
          <p:cNvSpPr txBox="1"/>
          <p:nvPr/>
        </p:nvSpPr>
        <p:spPr>
          <a:xfrm>
            <a:off x="10939463" y="0"/>
            <a:ext cx="6162674"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a:solidFill>
                  <a:srgbClr val="191B26"/>
                </a:solidFill>
                <a:effectLst/>
                <a:latin typeface="Open Sans" panose="020B0606030504020204" pitchFamily="34" charset="0"/>
                <a:hlinkClick r:id="rId3"/>
              </a:rPr>
              <a:t>F1 </a:t>
            </a:r>
            <a:r>
              <a:rPr lang="de-DE" sz="600" b="0" i="0" u="sng" dirty="0" err="1">
                <a:solidFill>
                  <a:srgbClr val="191B26"/>
                </a:solidFill>
                <a:effectLst/>
                <a:latin typeface="Open Sans" panose="020B0606030504020204" pitchFamily="34" charset="0"/>
                <a:hlinkClick r:id="rId3"/>
              </a:rPr>
              <a:t>Digitals</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4"/>
              </a:rPr>
              <a:t>Pixabay</a:t>
            </a:r>
            <a:endParaRPr lang="de-DE" sz="600" dirty="0"/>
          </a:p>
        </p:txBody>
      </p:sp>
    </p:spTree>
    <p:extLst>
      <p:ext uri="{BB962C8B-B14F-4D97-AF65-F5344CB8AC3E}">
        <p14:creationId xmlns:p14="http://schemas.microsoft.com/office/powerpoint/2010/main" val="59090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F29E24A-1853-4EAC-AB6C-F09B8D997284}"/>
              </a:ext>
            </a:extLst>
          </p:cNvPr>
          <p:cNvPicPr>
            <a:picLocks noChangeAspect="1"/>
          </p:cNvPicPr>
          <p:nvPr/>
        </p:nvPicPr>
        <p:blipFill>
          <a:blip r:embed="rId2">
            <a:alphaModFix amt="56000"/>
          </a:blip>
          <a:stretch>
            <a:fillRect/>
          </a:stretch>
        </p:blipFill>
        <p:spPr>
          <a:xfrm>
            <a:off x="-9525" y="0"/>
            <a:ext cx="12201525" cy="6858000"/>
          </a:xfrm>
          <a:prstGeom prst="rect">
            <a:avLst/>
          </a:prstGeom>
          <a:scene3d>
            <a:camera prst="orthographicFront">
              <a:rot lat="0" lon="10800000" rev="0"/>
            </a:camera>
            <a:lightRig rig="threePt" dir="t"/>
          </a:scene3d>
        </p:spPr>
      </p:pic>
      <p:sp>
        <p:nvSpPr>
          <p:cNvPr id="3" name="Textfeld 2">
            <a:extLst>
              <a:ext uri="{FF2B5EF4-FFF2-40B4-BE49-F238E27FC236}">
                <a16:creationId xmlns:a16="http://schemas.microsoft.com/office/drawing/2014/main" id="{AAE0CEF0-C1C4-4044-8FE4-D96D7B824879}"/>
              </a:ext>
            </a:extLst>
          </p:cNvPr>
          <p:cNvSpPr txBox="1"/>
          <p:nvPr/>
        </p:nvSpPr>
        <p:spPr>
          <a:xfrm>
            <a:off x="0" y="5821958"/>
            <a:ext cx="11591926" cy="968278"/>
          </a:xfrm>
          <a:prstGeom prst="rect">
            <a:avLst/>
          </a:prstGeom>
          <a:noFill/>
        </p:spPr>
        <p:txBody>
          <a:bodyPr wrap="square">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Es geht um das An – Erkennen.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Anerkennungsformen, die den Menschen erkennen, sind diejenigen, die am meisten als Anerkennung wahrgenommen werden. Also versuchen Sie den Menschen zu sehen und zu erkennen, was er/sie braucht und wie er/sie ist.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214A57EB-C0B5-4BBD-8ED5-CCB246230E55}"/>
              </a:ext>
            </a:extLst>
          </p:cNvPr>
          <p:cNvSpPr txBox="1"/>
          <p:nvPr/>
        </p:nvSpPr>
        <p:spPr>
          <a:xfrm>
            <a:off x="10765631" y="-2056"/>
            <a:ext cx="6119812" cy="184666"/>
          </a:xfrm>
          <a:prstGeom prst="rect">
            <a:avLst/>
          </a:prstGeom>
          <a:noFill/>
        </p:spPr>
        <p:txBody>
          <a:bodyPr wrap="square">
            <a:spAutoFit/>
          </a:bodyPr>
          <a:lstStyle/>
          <a:p>
            <a:r>
              <a:rPr lang="de-DE" sz="600" b="0" i="0" dirty="0">
                <a:solidFill>
                  <a:srgbClr val="191B26"/>
                </a:solidFill>
                <a:effectLst/>
                <a:latin typeface="Open Sans" panose="020B0606030504020204" pitchFamily="34" charset="0"/>
              </a:rPr>
              <a:t>Bild von </a:t>
            </a:r>
            <a:r>
              <a:rPr lang="de-DE" sz="600" b="0" i="0" u="sng" dirty="0">
                <a:solidFill>
                  <a:srgbClr val="191B26"/>
                </a:solidFill>
                <a:effectLst/>
                <a:latin typeface="Open Sans" panose="020B0606030504020204" pitchFamily="34" charset="0"/>
                <a:hlinkClick r:id="rId3"/>
              </a:rPr>
              <a:t>Anemone123</a:t>
            </a:r>
            <a:r>
              <a:rPr lang="de-DE" sz="600" b="0" i="0" dirty="0">
                <a:solidFill>
                  <a:srgbClr val="191B26"/>
                </a:solidFill>
                <a:effectLst/>
                <a:latin typeface="Open Sans" panose="020B0606030504020204" pitchFamily="34" charset="0"/>
              </a:rPr>
              <a:t> auf </a:t>
            </a:r>
            <a:r>
              <a:rPr lang="de-DE" sz="600" b="0" i="0" u="sng" dirty="0" err="1">
                <a:solidFill>
                  <a:srgbClr val="191B26"/>
                </a:solidFill>
                <a:effectLst/>
                <a:latin typeface="Open Sans" panose="020B0606030504020204" pitchFamily="34" charset="0"/>
                <a:hlinkClick r:id="rId4"/>
              </a:rPr>
              <a:t>Pixabay</a:t>
            </a:r>
            <a:endParaRPr lang="de-DE" sz="600" dirty="0"/>
          </a:p>
        </p:txBody>
      </p:sp>
    </p:spTree>
    <p:extLst>
      <p:ext uri="{BB962C8B-B14F-4D97-AF65-F5344CB8AC3E}">
        <p14:creationId xmlns:p14="http://schemas.microsoft.com/office/powerpoint/2010/main" val="417614282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875</Words>
  <Application>Microsoft Office PowerPoint</Application>
  <PresentationFormat>Breitbild</PresentationFormat>
  <Paragraphs>48</Paragraphs>
  <Slides>14</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Calibri Light</vt:lpstr>
      <vt:lpstr>Open Sans</vt:lpstr>
      <vt:lpstr>ui-sans-serif</vt:lpstr>
      <vt:lpstr>Office</vt:lpstr>
      <vt:lpstr>Lernbaustein  Engagierte anerkennen  Jeder Mensch braucht Anerkennung, indem, was er oder sie tut und wie er oder sie ist. Also nicht nur Ehrenamtliche brauchen Anerkennung.  Bei der Anerkennung geht es vor allem darum, gesehen zu werden, eine Rückmeldung zu sich und dem Engagement zu bekommen und als Mensch angenommen zu werden.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Weißer Andrea</dc:creator>
  <cp:lastModifiedBy>Weißer Andrea</cp:lastModifiedBy>
  <cp:revision>33</cp:revision>
  <dcterms:created xsi:type="dcterms:W3CDTF">2025-03-06T15:28:23Z</dcterms:created>
  <dcterms:modified xsi:type="dcterms:W3CDTF">2025-07-08T13:40:45Z</dcterms:modified>
</cp:coreProperties>
</file>